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h0ClvoVZDgBEIBoU3TYyXzziVD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26640a3c932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26640a3c932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g26640a3c932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6640a3c932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6640a3c932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7" name="Google Shape;167;g26640a3c932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 name="Shape 181"/>
        <p:cNvGrpSpPr/>
        <p:nvPr/>
      </p:nvGrpSpPr>
      <p:grpSpPr>
        <a:xfrm>
          <a:off x="0" y="0"/>
          <a:ext cx="0" cy="0"/>
          <a:chOff x="0" y="0"/>
          <a:chExt cx="0" cy="0"/>
        </a:xfrm>
      </p:grpSpPr>
      <p:sp>
        <p:nvSpPr>
          <p:cNvPr id="182" name="Google Shape;182;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3" name="Google Shape;183;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Introductions:  Ed Kucy – Principal and Academy Administrator and I am also joined here tonight with Dan Waschuk who will be our Lead On-Ice Skill Instructor, MAson Hawkes and Tess Cossey who are our on Ice Teachers for the Hockey program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Please take a moment to mindful for our opening prayer and Indigenous Acknowledgement</a:t>
            </a:r>
            <a:endParaRPr/>
          </a:p>
          <a:p>
            <a:pPr indent="0" lvl="0" marL="0" rtl="0" algn="l">
              <a:spcBef>
                <a:spcPts val="0"/>
              </a:spcBef>
              <a:spcAft>
                <a:spcPts val="0"/>
              </a:spcAft>
              <a:buNone/>
            </a:pPr>
            <a:r>
              <a:t/>
            </a:r>
            <a:endParaRPr/>
          </a:p>
        </p:txBody>
      </p:sp>
      <p:sp>
        <p:nvSpPr>
          <p:cNvPr id="95" name="Google Shape;95;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6679184b3c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6679184b3c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g26679184b3c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6640a3c932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g26640a3c932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3" name="Google Shape;21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0" i="0">
              <a:solidFill>
                <a:srgbClr val="374151"/>
              </a:solidFill>
              <a:latin typeface="Arial"/>
              <a:ea typeface="Arial"/>
              <a:cs typeface="Arial"/>
              <a:sym typeface="Arial"/>
            </a:endParaRPr>
          </a:p>
        </p:txBody>
      </p:sp>
      <p:sp>
        <p:nvSpPr>
          <p:cNvPr id="219" name="Google Shape;219;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266468bb71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6" name="Google Shape;236;g266468bb71c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7" name="Google Shape;237;g266468bb71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266468bb71c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266468bb71c_0_3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5" name="Google Shape;245;g266468bb71c_0_3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66468bb71c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266468bb71c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g266468bb71c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 name="Google Shape;10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66468bb71c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66468bb71c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266468bb71c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266468bb71c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266468bb71c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g266468bb71c_0_3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66918dfc2d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66918dfc2d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3" name="Google Shape;283;g266918dfc2d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6" name="Google Shape;296;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3" name="Google Shape;303;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 name="Google Shape;10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6" name="Google Shape;10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 name="Google Shape;11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2" name="Google Shape;11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7" name="Google Shape;11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3" name="Google Shape;123;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8" name="Google Shape;128;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4" name="Google Shape;13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39"/>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40"/>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40"/>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8" name="Google Shape;28;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4" name="Google Shape;34;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37"/>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37"/>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38"/>
          <p:cNvSpPr/>
          <p:nvPr>
            <p:ph idx="2" type="pic"/>
          </p:nvPr>
        </p:nvSpPr>
        <p:spPr>
          <a:xfrm>
            <a:off x="5183188" y="987425"/>
            <a:ext cx="6172200" cy="4873625"/>
          </a:xfrm>
          <a:prstGeom prst="rect">
            <a:avLst/>
          </a:prstGeom>
          <a:noFill/>
          <a:ln>
            <a:noFill/>
          </a:ln>
        </p:spPr>
      </p:sp>
      <p:sp>
        <p:nvSpPr>
          <p:cNvPr id="68" name="Google Shape;68;p38"/>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29"/>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2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2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7.png"/><Relationship Id="rId4" Type="http://schemas.openxmlformats.org/officeDocument/2006/relationships/hyperlink" Target="https://vimeo.com/163945630"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7.png"/><Relationship Id="rId4" Type="http://schemas.openxmlformats.org/officeDocument/2006/relationships/hyperlink" Target="http://www.youtube.com/watch?v=TzQn96Gua7U" TargetMode="External"/><Relationship Id="rId5" Type="http://schemas.openxmlformats.org/officeDocument/2006/relationships/image" Target="../media/image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17.png"/><Relationship Id="rId4" Type="http://schemas.openxmlformats.org/officeDocument/2006/relationships/image" Target="../media/image31.jpg"/><Relationship Id="rId5"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3.jpg"/><Relationship Id="rId4" Type="http://schemas.openxmlformats.org/officeDocument/2006/relationships/image" Target="../media/image36.jpg"/><Relationship Id="rId9" Type="http://schemas.openxmlformats.org/officeDocument/2006/relationships/image" Target="../media/image39.jpg"/><Relationship Id="rId5" Type="http://schemas.openxmlformats.org/officeDocument/2006/relationships/image" Target="../media/image37.jpg"/><Relationship Id="rId6" Type="http://schemas.openxmlformats.org/officeDocument/2006/relationships/image" Target="../media/image41.jpg"/><Relationship Id="rId7" Type="http://schemas.openxmlformats.org/officeDocument/2006/relationships/image" Target="../media/image42.jpg"/><Relationship Id="rId8" Type="http://schemas.openxmlformats.org/officeDocument/2006/relationships/image" Target="../media/image3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0.jpg"/><Relationship Id="rId4" Type="http://schemas.openxmlformats.org/officeDocument/2006/relationships/image" Target="../media/image4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7.png"/><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eics.schoolengage.ca/#/login" TargetMode="External"/><Relationship Id="rId4" Type="http://schemas.openxmlformats.org/officeDocument/2006/relationships/hyperlink" Target="https://www.eics.ab.ca/parents-and-students/school-registration" TargetMode="External"/><Relationship Id="rId5"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7.png"/><Relationship Id="rId4" Type="http://schemas.openxmlformats.org/officeDocument/2006/relationships/hyperlink" Target="http://www.eics.ab.ca/"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hyperlink" Target="https://youtu.be/JbbxDadVsWU" TargetMode="External"/><Relationship Id="rId5" Type="http://schemas.openxmlformats.org/officeDocument/2006/relationships/hyperlink" Target="http://www.youtube.com/watch?v=JbbxDadVsWU" TargetMode="External"/><Relationship Id="rId6"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t/>
            </a:r>
            <a:endParaRPr/>
          </a:p>
        </p:txBody>
      </p:sp>
      <p:sp>
        <p:nvSpPr>
          <p:cNvPr id="90" name="Google Shape;90;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t/>
            </a:r>
            <a:endParaRPr/>
          </a:p>
        </p:txBody>
      </p:sp>
      <p:pic>
        <p:nvPicPr>
          <p:cNvPr id="91" name="Google Shape;91;p1"/>
          <p:cNvPicPr preferRelativeResize="0"/>
          <p:nvPr/>
        </p:nvPicPr>
        <p:blipFill>
          <a:blip r:embed="rId3">
            <a:alphaModFix/>
          </a:blip>
          <a:stretch>
            <a:fillRect/>
          </a:stretch>
        </p:blipFill>
        <p:spPr>
          <a:xfrm>
            <a:off x="0" y="0"/>
            <a:ext cx="12192000" cy="68579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41" name="Shape 141"/>
        <p:cNvGrpSpPr/>
        <p:nvPr/>
      </p:nvGrpSpPr>
      <p:grpSpPr>
        <a:xfrm>
          <a:off x="0" y="0"/>
          <a:ext cx="0" cy="0"/>
          <a:chOff x="0" y="0"/>
          <a:chExt cx="0" cy="0"/>
        </a:xfrm>
      </p:grpSpPr>
      <p:pic>
        <p:nvPicPr>
          <p:cNvPr id="142" name="Google Shape;142;p10"/>
          <p:cNvPicPr preferRelativeResize="0"/>
          <p:nvPr/>
        </p:nvPicPr>
        <p:blipFill>
          <a:blip r:embed="rId3">
            <a:alphaModFix/>
          </a:blip>
          <a:stretch>
            <a:fillRect/>
          </a:stretch>
        </p:blipFill>
        <p:spPr>
          <a:xfrm>
            <a:off x="0" y="65175"/>
            <a:ext cx="12192000" cy="67928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6" name="Shape 146"/>
        <p:cNvGrpSpPr/>
        <p:nvPr/>
      </p:nvGrpSpPr>
      <p:grpSpPr>
        <a:xfrm>
          <a:off x="0" y="0"/>
          <a:ext cx="0" cy="0"/>
          <a:chOff x="0" y="0"/>
          <a:chExt cx="0" cy="0"/>
        </a:xfrm>
      </p:grpSpPr>
      <p:sp>
        <p:nvSpPr>
          <p:cNvPr id="147" name="Google Shape;147;p11"/>
          <p:cNvSpPr txBox="1"/>
          <p:nvPr/>
        </p:nvSpPr>
        <p:spPr>
          <a:xfrm>
            <a:off x="3200400" y="2947737"/>
            <a:ext cx="8879305" cy="255454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Facilities</a:t>
            </a:r>
            <a:endParaRPr/>
          </a:p>
          <a:p>
            <a:pPr indent="0" lvl="0" marL="0" marR="0" rtl="0" algn="l">
              <a:spcBef>
                <a:spcPts val="0"/>
              </a:spcBef>
              <a:spcAft>
                <a:spcPts val="0"/>
              </a:spcAft>
              <a:buNone/>
            </a:pPr>
            <a:r>
              <a:rPr lang="en-US" sz="3600">
                <a:solidFill>
                  <a:schemeClr val="lt1"/>
                </a:solidFill>
                <a:latin typeface="Calibri"/>
                <a:ea typeface="Calibri"/>
                <a:cs typeface="Calibri"/>
                <a:sym typeface="Calibri"/>
              </a:rPr>
              <a:t>Ardrossan Recreation Complex</a:t>
            </a:r>
            <a:endParaRPr/>
          </a:p>
          <a:p>
            <a:pPr indent="0" lvl="0" marL="0" marR="0" rtl="0" algn="l">
              <a:spcBef>
                <a:spcPts val="0"/>
              </a:spcBef>
              <a:spcAft>
                <a:spcPts val="0"/>
              </a:spcAft>
              <a:buNone/>
            </a:pPr>
            <a:r>
              <a:rPr lang="en-US" sz="3600">
                <a:solidFill>
                  <a:schemeClr val="lt1"/>
                </a:solidFill>
                <a:latin typeface="Calibri"/>
                <a:ea typeface="Calibri"/>
                <a:cs typeface="Calibri"/>
                <a:sym typeface="Calibri"/>
              </a:rPr>
              <a:t>	- 10 minute walk for us to and from</a:t>
            </a:r>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1" name="Shape 151"/>
        <p:cNvGrpSpPr/>
        <p:nvPr/>
      </p:nvGrpSpPr>
      <p:grpSpPr>
        <a:xfrm>
          <a:off x="0" y="0"/>
          <a:ext cx="0" cy="0"/>
          <a:chOff x="0" y="0"/>
          <a:chExt cx="0" cy="0"/>
        </a:xfrm>
      </p:grpSpPr>
      <p:pic>
        <p:nvPicPr>
          <p:cNvPr id="152" name="Google Shape;152;p12"/>
          <p:cNvPicPr preferRelativeResize="0"/>
          <p:nvPr/>
        </p:nvPicPr>
        <p:blipFill>
          <a:blip r:embed="rId3">
            <a:alphaModFix/>
          </a:blip>
          <a:stretch>
            <a:fillRect/>
          </a:stretch>
        </p:blipFill>
        <p:spPr>
          <a:xfrm>
            <a:off x="0" y="50750"/>
            <a:ext cx="12192000" cy="6807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56" name="Shape 156"/>
        <p:cNvGrpSpPr/>
        <p:nvPr/>
      </p:nvGrpSpPr>
      <p:grpSpPr>
        <a:xfrm>
          <a:off x="0" y="0"/>
          <a:ext cx="0" cy="0"/>
          <a:chOff x="0" y="0"/>
          <a:chExt cx="0" cy="0"/>
        </a:xfrm>
      </p:grpSpPr>
      <p:pic>
        <p:nvPicPr>
          <p:cNvPr id="157" name="Google Shape;157;p13"/>
          <p:cNvPicPr preferRelativeResize="0"/>
          <p:nvPr/>
        </p:nvPicPr>
        <p:blipFill>
          <a:blip r:embed="rId3">
            <a:alphaModFix/>
          </a:blip>
          <a:stretch>
            <a:fill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2" name="Shape 162"/>
        <p:cNvGrpSpPr/>
        <p:nvPr/>
      </p:nvGrpSpPr>
      <p:grpSpPr>
        <a:xfrm>
          <a:off x="0" y="0"/>
          <a:ext cx="0" cy="0"/>
          <a:chOff x="0" y="0"/>
          <a:chExt cx="0" cy="0"/>
        </a:xfrm>
      </p:grpSpPr>
      <p:pic>
        <p:nvPicPr>
          <p:cNvPr id="163" name="Google Shape;163;g26640a3c932_0_7"/>
          <p:cNvPicPr preferRelativeResize="0"/>
          <p:nvPr/>
        </p:nvPicPr>
        <p:blipFill>
          <a:blip r:embed="rId3">
            <a:alphaModFix/>
          </a:blip>
          <a:stretch>
            <a:fillRect/>
          </a:stretch>
        </p:blipFill>
        <p:spPr>
          <a:xfrm>
            <a:off x="0" y="47825"/>
            <a:ext cx="12192000" cy="681017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68" name="Shape 168"/>
        <p:cNvGrpSpPr/>
        <p:nvPr/>
      </p:nvGrpSpPr>
      <p:grpSpPr>
        <a:xfrm>
          <a:off x="0" y="0"/>
          <a:ext cx="0" cy="0"/>
          <a:chOff x="0" y="0"/>
          <a:chExt cx="0" cy="0"/>
        </a:xfrm>
      </p:grpSpPr>
      <p:pic>
        <p:nvPicPr>
          <p:cNvPr id="169" name="Google Shape;169;g26640a3c932_0_11"/>
          <p:cNvPicPr preferRelativeResize="0"/>
          <p:nvPr/>
        </p:nvPicPr>
        <p:blipFill>
          <a:blip r:embed="rId3">
            <a:alphaModFix/>
          </a:blip>
          <a:stretch>
            <a:fillRect/>
          </a:stretch>
        </p:blipFill>
        <p:spPr>
          <a:xfrm>
            <a:off x="0" y="656700"/>
            <a:ext cx="12192000" cy="4737800"/>
          </a:xfrm>
          <a:prstGeom prst="rect">
            <a:avLst/>
          </a:prstGeom>
          <a:noFill/>
          <a:ln>
            <a:noFill/>
          </a:ln>
        </p:spPr>
      </p:pic>
      <p:sp>
        <p:nvSpPr>
          <p:cNvPr id="170" name="Google Shape;170;g26640a3c932_0_11"/>
          <p:cNvSpPr txBox="1"/>
          <p:nvPr/>
        </p:nvSpPr>
        <p:spPr>
          <a:xfrm>
            <a:off x="2469775" y="5591150"/>
            <a:ext cx="6982200" cy="65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800">
                <a:solidFill>
                  <a:schemeClr val="lt1"/>
                </a:solidFill>
                <a:latin typeface="Calibri"/>
                <a:ea typeface="Calibri"/>
                <a:cs typeface="Calibri"/>
                <a:sym typeface="Calibri"/>
              </a:rPr>
              <a:t>Parents are always welcome to visit and watch!</a:t>
            </a:r>
            <a:endParaRPr sz="2800">
              <a:solidFill>
                <a:schemeClr val="lt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4" name="Shape 174"/>
        <p:cNvGrpSpPr/>
        <p:nvPr/>
      </p:nvGrpSpPr>
      <p:grpSpPr>
        <a:xfrm>
          <a:off x="0" y="0"/>
          <a:ext cx="0" cy="0"/>
          <a:chOff x="0" y="0"/>
          <a:chExt cx="0" cy="0"/>
        </a:xfrm>
      </p:grpSpPr>
      <p:pic>
        <p:nvPicPr>
          <p:cNvPr descr="A gym with exercise equipment&#10;&#10;Description automatically generated with low confidence" id="175" name="Google Shape;175;p14"/>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79" name="Shape 179"/>
        <p:cNvGrpSpPr/>
        <p:nvPr/>
      </p:nvGrpSpPr>
      <p:grpSpPr>
        <a:xfrm>
          <a:off x="0" y="0"/>
          <a:ext cx="0" cy="0"/>
          <a:chOff x="0" y="0"/>
          <a:chExt cx="0" cy="0"/>
        </a:xfrm>
      </p:grpSpPr>
      <p:pic>
        <p:nvPicPr>
          <p:cNvPr id="180" name="Google Shape;180;p15"/>
          <p:cNvPicPr preferRelativeResize="0"/>
          <p:nvPr/>
        </p:nvPicPr>
        <p:blipFill rotWithShape="1">
          <a:blip r:embed="rId3">
            <a:alphaModFix/>
          </a:blip>
          <a:srcRect b="0" l="0" r="0" t="0"/>
          <a:stretch/>
        </p:blipFill>
        <p:spPr>
          <a:xfrm>
            <a:off x="0" y="0"/>
            <a:ext cx="12192000" cy="688464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184" name="Shape 184"/>
        <p:cNvGrpSpPr/>
        <p:nvPr/>
      </p:nvGrpSpPr>
      <p:grpSpPr>
        <a:xfrm>
          <a:off x="0" y="0"/>
          <a:ext cx="0" cy="0"/>
          <a:chOff x="0" y="0"/>
          <a:chExt cx="0" cy="0"/>
        </a:xfrm>
      </p:grpSpPr>
      <p:pic>
        <p:nvPicPr>
          <p:cNvPr descr="A picture containing indoor, ceiling, floor, hard&#10;&#10;Description automatically generated" id="185" name="Google Shape;185;p16"/>
          <p:cNvPicPr preferRelativeResize="0"/>
          <p:nvPr/>
        </p:nvPicPr>
        <p:blipFill rotWithShape="1">
          <a:blip r:embed="rId3">
            <a:alphaModFix/>
          </a:blip>
          <a:srcRect b="0" l="0" r="0" t="0"/>
          <a:stretch/>
        </p:blipFill>
        <p:spPr>
          <a:xfrm>
            <a:off x="0" y="1"/>
            <a:ext cx="1219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sp>
        <p:nvSpPr>
          <p:cNvPr id="191" name="Google Shape;191;p18"/>
          <p:cNvSpPr txBox="1"/>
          <p:nvPr/>
        </p:nvSpPr>
        <p:spPr>
          <a:xfrm>
            <a:off x="2842460" y="2042590"/>
            <a:ext cx="8262600" cy="4648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Training and Development</a:t>
            </a:r>
            <a:endParaRPr/>
          </a:p>
          <a:p>
            <a:pPr indent="-571500" lvl="0" marL="571500" marR="0" rtl="0" algn="l">
              <a:spcBef>
                <a:spcPts val="0"/>
              </a:spcBef>
              <a:spcAft>
                <a:spcPts val="0"/>
              </a:spcAft>
              <a:buClr>
                <a:srgbClr val="FFFFFF"/>
              </a:buClr>
              <a:buSzPts val="3600"/>
              <a:buFont typeface="Calibri"/>
              <a:buChar char="-"/>
            </a:pPr>
            <a:r>
              <a:rPr lang="en-US" sz="3600">
                <a:solidFill>
                  <a:srgbClr val="FFFFFF"/>
                </a:solidFill>
                <a:latin typeface="Calibri"/>
                <a:ea typeface="Calibri"/>
                <a:cs typeface="Calibri"/>
                <a:sym typeface="Calibri"/>
              </a:rPr>
              <a:t>Academy - Tuesday, Thursday and Friday afternoons </a:t>
            </a:r>
            <a:r>
              <a:rPr lang="en-US" sz="2800">
                <a:solidFill>
                  <a:srgbClr val="FFFFFF"/>
                </a:solidFill>
                <a:latin typeface="Calibri"/>
                <a:ea typeface="Calibri"/>
                <a:cs typeface="Calibri"/>
                <a:sym typeface="Calibri"/>
              </a:rPr>
              <a:t>(May change based on enrollments) </a:t>
            </a:r>
            <a:endParaRPr/>
          </a:p>
          <a:p>
            <a:pPr indent="-571500" lvl="0" marL="571500" marR="0" rtl="0" algn="l">
              <a:spcBef>
                <a:spcPts val="0"/>
              </a:spcBef>
              <a:spcAft>
                <a:spcPts val="0"/>
              </a:spcAft>
              <a:buClr>
                <a:srgbClr val="FFFFFF"/>
              </a:buClr>
              <a:buSzPts val="3600"/>
              <a:buFont typeface="Calibri"/>
              <a:buChar char="-"/>
            </a:pPr>
            <a:r>
              <a:rPr b="0" i="0" lang="en-US" sz="3600" u="none" strike="noStrike">
                <a:solidFill>
                  <a:srgbClr val="FFFFFF"/>
                </a:solidFill>
                <a:latin typeface="Calibri"/>
                <a:ea typeface="Calibri"/>
                <a:cs typeface="Calibri"/>
                <a:sym typeface="Calibri"/>
              </a:rPr>
              <a:t>On Ice – 2 times per week (Tuesdays and Thursdays) - </a:t>
            </a:r>
            <a:r>
              <a:rPr b="1" i="0" lang="en-US" sz="3600" u="sng" strike="noStrike">
                <a:solidFill>
                  <a:srgbClr val="FFFFFF"/>
                </a:solidFill>
                <a:latin typeface="Calibri"/>
                <a:ea typeface="Calibri"/>
                <a:cs typeface="Calibri"/>
                <a:sym typeface="Calibri"/>
              </a:rPr>
              <a:t>From 2 to 4 groups</a:t>
            </a:r>
            <a:endParaRPr b="1" sz="3600" u="sng">
              <a:solidFill>
                <a:schemeClr val="lt1"/>
              </a:solidFill>
              <a:latin typeface="Calibri"/>
              <a:ea typeface="Calibri"/>
              <a:cs typeface="Calibri"/>
              <a:sym typeface="Calibri"/>
            </a:endParaRPr>
          </a:p>
          <a:p>
            <a:pPr indent="-571500" lvl="0" marL="571500" marR="0" rtl="0" algn="l">
              <a:spcBef>
                <a:spcPts val="0"/>
              </a:spcBef>
              <a:spcAft>
                <a:spcPts val="0"/>
              </a:spcAft>
              <a:buClr>
                <a:srgbClr val="FFFFFF"/>
              </a:buClr>
              <a:buSzPts val="3600"/>
              <a:buFont typeface="Calibri"/>
              <a:buChar char="-"/>
            </a:pPr>
            <a:r>
              <a:rPr b="0" i="0" lang="en-US" sz="3600" u="none" strike="noStrike">
                <a:solidFill>
                  <a:srgbClr val="FFFFFF"/>
                </a:solidFill>
                <a:latin typeface="Calibri"/>
                <a:ea typeface="Calibri"/>
                <a:cs typeface="Calibri"/>
                <a:sym typeface="Calibri"/>
              </a:rPr>
              <a:t>Fridays - Strength and Conditioning, Recreational outings (1 per month) or </a:t>
            </a:r>
            <a:r>
              <a:rPr lang="en-US" sz="3600">
                <a:solidFill>
                  <a:srgbClr val="FFFFFF"/>
                </a:solidFill>
                <a:latin typeface="Calibri"/>
                <a:ea typeface="Calibri"/>
                <a:cs typeface="Calibri"/>
                <a:sym typeface="Calibri"/>
              </a:rPr>
              <a:t>planned g</a:t>
            </a:r>
            <a:r>
              <a:rPr b="0" i="0" lang="en-US" sz="3600" u="none" strike="noStrike">
                <a:solidFill>
                  <a:srgbClr val="FFFFFF"/>
                </a:solidFill>
                <a:latin typeface="Calibri"/>
                <a:ea typeface="Calibri"/>
                <a:cs typeface="Calibri"/>
                <a:sym typeface="Calibri"/>
              </a:rPr>
              <a:t>uest speakers/activities.</a:t>
            </a:r>
            <a:endParaRPr sz="36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6" name="Shape 96"/>
        <p:cNvGrpSpPr/>
        <p:nvPr/>
      </p:nvGrpSpPr>
      <p:grpSpPr>
        <a:xfrm>
          <a:off x="0" y="0"/>
          <a:ext cx="0" cy="0"/>
          <a:chOff x="0" y="0"/>
          <a:chExt cx="0" cy="0"/>
        </a:xfrm>
      </p:grpSpPr>
      <p:sp>
        <p:nvSpPr>
          <p:cNvPr id="97" name="Google Shape;97;p2"/>
          <p:cNvSpPr txBox="1"/>
          <p:nvPr/>
        </p:nvSpPr>
        <p:spPr>
          <a:xfrm>
            <a:off x="3092116" y="2959769"/>
            <a:ext cx="8879305" cy="212365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cap="none" strike="noStrike">
                <a:solidFill>
                  <a:schemeClr val="lt1"/>
                </a:solidFill>
                <a:latin typeface="Calibri"/>
                <a:ea typeface="Calibri"/>
                <a:cs typeface="Calibri"/>
                <a:sym typeface="Calibri"/>
              </a:rPr>
              <a:t>Welcome and Introductions</a:t>
            </a:r>
            <a:endParaRPr/>
          </a:p>
          <a:p>
            <a:pPr indent="0" lvl="0" marL="0" marR="0" rtl="0" algn="l">
              <a:spcBef>
                <a:spcPts val="0"/>
              </a:spcBef>
              <a:spcAft>
                <a:spcPts val="0"/>
              </a:spcAft>
              <a:buNone/>
            </a:pPr>
            <a:r>
              <a:rPr lang="en-US" sz="4400">
                <a:solidFill>
                  <a:schemeClr val="lt1"/>
                </a:solidFill>
                <a:latin typeface="Calibri"/>
                <a:ea typeface="Calibri"/>
                <a:cs typeface="Calibri"/>
                <a:sym typeface="Calibri"/>
              </a:rPr>
              <a:t>Opening Prayer</a:t>
            </a:r>
            <a:endParaRPr b="0" i="0" sz="4400" u="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b="0" i="0" lang="en-US" sz="4400" u="none" strike="noStrike">
                <a:solidFill>
                  <a:schemeClr val="lt1"/>
                </a:solidFill>
                <a:latin typeface="Calibri"/>
                <a:ea typeface="Calibri"/>
                <a:cs typeface="Calibri"/>
                <a:sym typeface="Calibri"/>
              </a:rPr>
              <a:t>Indigenous Acknowledgement</a:t>
            </a:r>
            <a:endParaRPr sz="44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6" name="Shape 196"/>
        <p:cNvGrpSpPr/>
        <p:nvPr/>
      </p:nvGrpSpPr>
      <p:grpSpPr>
        <a:xfrm>
          <a:off x="0" y="0"/>
          <a:ext cx="0" cy="0"/>
          <a:chOff x="0" y="0"/>
          <a:chExt cx="0" cy="0"/>
        </a:xfrm>
      </p:grpSpPr>
      <p:sp>
        <p:nvSpPr>
          <p:cNvPr id="197" name="Google Shape;197;g26679184b3c_0_4"/>
          <p:cNvSpPr txBox="1"/>
          <p:nvPr/>
        </p:nvSpPr>
        <p:spPr>
          <a:xfrm>
            <a:off x="2842460" y="2042590"/>
            <a:ext cx="8262600" cy="4648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Recreational Outings</a:t>
            </a:r>
            <a:endParaRPr/>
          </a:p>
          <a:p>
            <a:pPr indent="-571500" lvl="0" marL="571500" marR="0" rtl="0" algn="l">
              <a:spcBef>
                <a:spcPts val="0"/>
              </a:spcBef>
              <a:spcAft>
                <a:spcPts val="0"/>
              </a:spcAft>
              <a:buClr>
                <a:srgbClr val="FFFFFF"/>
              </a:buClr>
              <a:buSzPts val="3600"/>
              <a:buFont typeface="Calibri"/>
              <a:buChar char="-"/>
            </a:pPr>
            <a:r>
              <a:rPr lang="en-US" sz="3600">
                <a:solidFill>
                  <a:srgbClr val="FFFFFF"/>
                </a:solidFill>
                <a:latin typeface="Calibri"/>
                <a:ea typeface="Calibri"/>
                <a:cs typeface="Calibri"/>
                <a:sym typeface="Calibri"/>
              </a:rPr>
              <a:t>Some of the recreational items this year include: - Downhill skiing, Cross Country skiings, Snowshoeing, Swimming, Curling, Ball hockey, Lacrosse, Yoga, Spin Bikes, Rock Climbing, Golf, Tennis, Corn Maze, Pickleball, Oil Kings Game, traditional PE sports and more…</a:t>
            </a:r>
            <a:endParaRPr sz="3600">
              <a:solidFill>
                <a:srgbClr val="FFFFFF"/>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2" name="Shape 202"/>
        <p:cNvGrpSpPr/>
        <p:nvPr/>
      </p:nvGrpSpPr>
      <p:grpSpPr>
        <a:xfrm>
          <a:off x="0" y="0"/>
          <a:ext cx="0" cy="0"/>
          <a:chOff x="0" y="0"/>
          <a:chExt cx="0" cy="0"/>
        </a:xfrm>
      </p:grpSpPr>
      <p:sp>
        <p:nvSpPr>
          <p:cNvPr id="203" name="Google Shape;203;p19"/>
          <p:cNvSpPr txBox="1"/>
          <p:nvPr/>
        </p:nvSpPr>
        <p:spPr>
          <a:xfrm>
            <a:off x="3299660" y="2590163"/>
            <a:ext cx="8118300" cy="5202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Athlete Assessments/Testing</a:t>
            </a:r>
            <a:endParaRPr/>
          </a:p>
          <a:p>
            <a:pPr indent="0" lvl="0" marL="0" marR="0" rtl="0" algn="l">
              <a:spcBef>
                <a:spcPts val="0"/>
              </a:spcBef>
              <a:spcAft>
                <a:spcPts val="0"/>
              </a:spcAft>
              <a:buNone/>
            </a:pPr>
            <a:r>
              <a:rPr b="0" i="0" lang="en-US" sz="3600" u="sng" strike="noStrike">
                <a:solidFill>
                  <a:srgbClr val="FFFFFF"/>
                </a:solidFill>
                <a:latin typeface="Calibri"/>
                <a:ea typeface="Calibri"/>
                <a:cs typeface="Calibri"/>
                <a:sym typeface="Calibri"/>
              </a:rPr>
              <a:t>2 times per year (On and Off Ice)</a:t>
            </a:r>
            <a:endParaRPr/>
          </a:p>
          <a:p>
            <a:pPr indent="-571500" lvl="0" marL="571500" marR="0" rtl="0" algn="l">
              <a:spcBef>
                <a:spcPts val="0"/>
              </a:spcBef>
              <a:spcAft>
                <a:spcPts val="0"/>
              </a:spcAft>
              <a:buClr>
                <a:srgbClr val="FFFFFF"/>
              </a:buClr>
              <a:buSzPts val="3600"/>
              <a:buFont typeface="Calibri"/>
              <a:buChar char="-"/>
            </a:pPr>
            <a:r>
              <a:rPr lang="en-US" sz="3600">
                <a:solidFill>
                  <a:srgbClr val="FFFFFF"/>
                </a:solidFill>
                <a:latin typeface="Calibri"/>
                <a:ea typeface="Calibri"/>
                <a:cs typeface="Calibri"/>
                <a:sym typeface="Calibri"/>
              </a:rPr>
              <a:t>September/October (Pre-Training)</a:t>
            </a:r>
            <a:endParaRPr/>
          </a:p>
          <a:p>
            <a:pPr indent="0" lvl="0" marL="0" marR="0" rtl="0" algn="l">
              <a:spcBef>
                <a:spcPts val="0"/>
              </a:spcBef>
              <a:spcAft>
                <a:spcPts val="0"/>
              </a:spcAft>
              <a:buNone/>
            </a:pPr>
            <a:r>
              <a:rPr lang="en-US" sz="3600">
                <a:solidFill>
                  <a:srgbClr val="FFFFFF"/>
                </a:solidFill>
                <a:latin typeface="Calibri"/>
                <a:ea typeface="Calibri"/>
                <a:cs typeface="Calibri"/>
                <a:sym typeface="Calibri"/>
              </a:rPr>
              <a:t>	&amp; May/June (Post-Training)</a:t>
            </a:r>
            <a:endParaRPr/>
          </a:p>
          <a:p>
            <a:pPr indent="0" lvl="0" marL="0" marR="0" rtl="0" algn="l">
              <a:spcBef>
                <a:spcPts val="0"/>
              </a:spcBef>
              <a:spcAft>
                <a:spcPts val="0"/>
              </a:spcAft>
              <a:buNone/>
            </a:pPr>
            <a:r>
              <a:rPr lang="en-US" sz="3600" u="sng">
                <a:solidFill>
                  <a:srgbClr val="FFFFFF"/>
                </a:solidFill>
                <a:latin typeface="Calibri"/>
                <a:ea typeface="Calibri"/>
                <a:cs typeface="Calibri"/>
                <a:sym typeface="Calibri"/>
                <a:hlinkClick r:id="rId4">
                  <a:extLst>
                    <a:ext uri="{A12FA001-AC4F-418D-AE19-62706E023703}">
                      <ahyp:hlinkClr val="tx"/>
                    </a:ext>
                  </a:extLst>
                </a:hlinkClick>
              </a:rPr>
              <a:t>Testing - Video</a:t>
            </a:r>
            <a:r>
              <a:rPr lang="en-US" sz="3600">
                <a:solidFill>
                  <a:srgbClr val="FFFFFF"/>
                </a:solidFill>
                <a:latin typeface="Calibri"/>
                <a:ea typeface="Calibri"/>
                <a:cs typeface="Calibri"/>
                <a:sym typeface="Calibri"/>
              </a:rPr>
              <a:t>		</a:t>
            </a:r>
            <a:endParaRPr sz="3600">
              <a:solidFill>
                <a:srgbClr val="FFFFFF"/>
              </a:solidFill>
              <a:latin typeface="Calibri"/>
              <a:ea typeface="Calibri"/>
              <a:cs typeface="Calibri"/>
              <a:sym typeface="Calibri"/>
            </a:endParaRPr>
          </a:p>
          <a:p>
            <a:pPr indent="0" lvl="0" marL="0" marR="0" rtl="0" algn="l">
              <a:spcBef>
                <a:spcPts val="0"/>
              </a:spcBef>
              <a:spcAft>
                <a:spcPts val="0"/>
              </a:spcAft>
              <a:buNone/>
            </a:pPr>
            <a:br>
              <a:rPr lang="en-US" sz="3600">
                <a:solidFill>
                  <a:srgbClr val="FFFFFF"/>
                </a:solidFill>
                <a:latin typeface="Calibri"/>
                <a:ea typeface="Calibri"/>
                <a:cs typeface="Calibri"/>
                <a:sym typeface="Calibri"/>
              </a:rPr>
            </a:br>
            <a:endParaRPr sz="3600">
              <a:solidFill>
                <a:srgbClr val="FFFFFF"/>
              </a:solidFill>
              <a:latin typeface="Calibri"/>
              <a:ea typeface="Calibri"/>
              <a:cs typeface="Calibri"/>
              <a:sym typeface="Calibri"/>
            </a:endParaRPr>
          </a:p>
          <a:p>
            <a:pPr indent="-342900" lvl="0" marL="571500" marR="0" rtl="0" algn="l">
              <a:spcBef>
                <a:spcPts val="0"/>
              </a:spcBef>
              <a:spcAft>
                <a:spcPts val="0"/>
              </a:spcAft>
              <a:buClr>
                <a:schemeClr val="dk1"/>
              </a:buClr>
              <a:buSzPts val="3600"/>
              <a:buFont typeface="Calibri"/>
              <a:buNone/>
            </a:pPr>
            <a:r>
              <a:t/>
            </a:r>
            <a:endParaRPr sz="3600">
              <a:solidFill>
                <a:srgbClr val="FFFFFF"/>
              </a:solidFill>
              <a:latin typeface="Calibri"/>
              <a:ea typeface="Calibri"/>
              <a:cs typeface="Calibri"/>
              <a:sym typeface="Calibri"/>
            </a:endParaRPr>
          </a:p>
          <a:p>
            <a:pPr indent="-342900" lvl="0" marL="571500" marR="0" rtl="0" algn="l">
              <a:spcBef>
                <a:spcPts val="0"/>
              </a:spcBef>
              <a:spcAft>
                <a:spcPts val="0"/>
              </a:spcAft>
              <a:buClr>
                <a:schemeClr val="dk1"/>
              </a:buClr>
              <a:buSzPts val="3600"/>
              <a:buFont typeface="Calibri"/>
              <a:buNone/>
            </a:pPr>
            <a:r>
              <a:t/>
            </a:r>
            <a:endParaRPr sz="36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7" name="Shape 207"/>
        <p:cNvGrpSpPr/>
        <p:nvPr/>
      </p:nvGrpSpPr>
      <p:grpSpPr>
        <a:xfrm>
          <a:off x="0" y="0"/>
          <a:ext cx="0" cy="0"/>
          <a:chOff x="0" y="0"/>
          <a:chExt cx="0" cy="0"/>
        </a:xfrm>
      </p:grpSpPr>
      <p:sp>
        <p:nvSpPr>
          <p:cNvPr id="208" name="Google Shape;208;g26640a3c932_0_18"/>
          <p:cNvSpPr txBox="1"/>
          <p:nvPr/>
        </p:nvSpPr>
        <p:spPr>
          <a:xfrm>
            <a:off x="2593825" y="2606675"/>
            <a:ext cx="92631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3600" u="sng">
                <a:solidFill>
                  <a:schemeClr val="lt1"/>
                </a:solidFill>
                <a:latin typeface="Calibri"/>
                <a:ea typeface="Calibri"/>
                <a:cs typeface="Calibri"/>
                <a:sym typeface="Calibri"/>
              </a:rPr>
              <a:t>Premier Strength</a:t>
            </a:r>
            <a:r>
              <a:rPr lang="en-US" sz="3600">
                <a:solidFill>
                  <a:schemeClr val="lt1"/>
                </a:solidFill>
                <a:latin typeface="Calibri"/>
                <a:ea typeface="Calibri"/>
                <a:cs typeface="Calibri"/>
                <a:sym typeface="Calibri"/>
              </a:rPr>
              <a:t> - Hockey Specific Strength and Conditioning Training</a:t>
            </a:r>
            <a:endParaRPr/>
          </a:p>
        </p:txBody>
      </p:sp>
      <p:pic>
        <p:nvPicPr>
          <p:cNvPr descr="We are accepting applications for new clients NOW.  Email barry@premierstrength.com  or call 780-919-7414 TODAY. &#10;&#10;http://www.premierstrength.com/" id="209" name="Google Shape;209;g26640a3c932_0_18" title="Premier Strength 2017 Promo">
            <a:hlinkClick r:id="rId4"/>
          </p:cNvPr>
          <p:cNvPicPr preferRelativeResize="0"/>
          <p:nvPr/>
        </p:nvPicPr>
        <p:blipFill>
          <a:blip r:embed="rId5">
            <a:alphaModFix/>
          </a:blip>
          <a:stretch>
            <a:fillRect/>
          </a:stretch>
        </p:blipFill>
        <p:spPr>
          <a:xfrm>
            <a:off x="4230625" y="4147925"/>
            <a:ext cx="4138000" cy="2327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4" name="Shape 214"/>
        <p:cNvGrpSpPr/>
        <p:nvPr/>
      </p:nvGrpSpPr>
      <p:grpSpPr>
        <a:xfrm>
          <a:off x="0" y="0"/>
          <a:ext cx="0" cy="0"/>
          <a:chOff x="0" y="0"/>
          <a:chExt cx="0" cy="0"/>
        </a:xfrm>
      </p:grpSpPr>
      <p:sp>
        <p:nvSpPr>
          <p:cNvPr id="215" name="Google Shape;215;p20"/>
          <p:cNvSpPr txBox="1"/>
          <p:nvPr/>
        </p:nvSpPr>
        <p:spPr>
          <a:xfrm>
            <a:off x="2310063" y="2526631"/>
            <a:ext cx="9216300" cy="4663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Schedule</a:t>
            </a:r>
            <a:endParaRPr/>
          </a:p>
          <a:p>
            <a:pPr indent="-571500" lvl="0" marL="571500" marR="0" rtl="0" algn="l">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Academy student athletes will take all core classes in the morning (academy days) and full day on non-academy days.</a:t>
            </a:r>
            <a:endParaRPr/>
          </a:p>
          <a:p>
            <a:pPr indent="-571500" lvl="0" marL="571500" marR="0" rtl="0" algn="l">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Academy will replace students CTS choices, Physical Education and Wellness class time.</a:t>
            </a:r>
            <a:endParaRPr sz="3600">
              <a:solidFill>
                <a:schemeClr val="lt1"/>
              </a:solidFill>
              <a:latin typeface="Calibri"/>
              <a:ea typeface="Calibri"/>
              <a:cs typeface="Calibri"/>
              <a:sym typeface="Calibri"/>
            </a:endParaRPr>
          </a:p>
          <a:p>
            <a:pPr indent="-527050" lvl="0" marL="571500" marR="0" rtl="0" algn="l">
              <a:spcBef>
                <a:spcPts val="0"/>
              </a:spcBef>
              <a:spcAft>
                <a:spcPts val="0"/>
              </a:spcAft>
              <a:buClr>
                <a:schemeClr val="lt1"/>
              </a:buClr>
              <a:buSzPts val="2900"/>
              <a:buFont typeface="Calibri"/>
              <a:buChar char="-"/>
            </a:pPr>
            <a:r>
              <a:rPr lang="en-US" sz="2900">
                <a:solidFill>
                  <a:schemeClr val="lt1"/>
                </a:solidFill>
                <a:latin typeface="Calibri"/>
                <a:ea typeface="Calibri"/>
                <a:cs typeface="Calibri"/>
                <a:sym typeface="Calibri"/>
              </a:rPr>
              <a:t>Schedule</a:t>
            </a:r>
            <a:r>
              <a:rPr lang="en-US" sz="2900">
                <a:solidFill>
                  <a:schemeClr val="lt1"/>
                </a:solidFill>
                <a:latin typeface="Calibri"/>
                <a:ea typeface="Calibri"/>
                <a:cs typeface="Calibri"/>
                <a:sym typeface="Calibri"/>
              </a:rPr>
              <a:t> to be confirmed based on student enrollment.</a:t>
            </a:r>
            <a:endParaRPr sz="29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0" name="Shape 220"/>
        <p:cNvGrpSpPr/>
        <p:nvPr/>
      </p:nvGrpSpPr>
      <p:grpSpPr>
        <a:xfrm>
          <a:off x="0" y="0"/>
          <a:ext cx="0" cy="0"/>
          <a:chOff x="0" y="0"/>
          <a:chExt cx="0" cy="0"/>
        </a:xfrm>
      </p:grpSpPr>
      <p:sp>
        <p:nvSpPr>
          <p:cNvPr id="221" name="Google Shape;221;p21"/>
          <p:cNvSpPr txBox="1"/>
          <p:nvPr/>
        </p:nvSpPr>
        <p:spPr>
          <a:xfrm>
            <a:off x="2983832" y="2633535"/>
            <a:ext cx="8181600" cy="529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Fees and Swag</a:t>
            </a:r>
            <a:endParaRPr/>
          </a:p>
          <a:p>
            <a:pPr indent="-571500" lvl="0" marL="571500" marR="0" rtl="0" algn="l">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$250/month (with a $250 enrollment deposit used in lieu of June payment)</a:t>
            </a:r>
            <a:endParaRPr/>
          </a:p>
          <a:p>
            <a:pPr indent="-571500" lvl="0" marL="571500" marR="0" rtl="0" algn="l">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All Academy athletes will receive:</a:t>
            </a:r>
            <a:endParaRPr/>
          </a:p>
          <a:p>
            <a:pPr indent="-571500" lvl="1" marL="1028700" marR="0" rtl="0" algn="l">
              <a:spcBef>
                <a:spcPts val="0"/>
              </a:spcBef>
              <a:spcAft>
                <a:spcPts val="0"/>
              </a:spcAft>
              <a:buClr>
                <a:schemeClr val="lt1"/>
              </a:buClr>
              <a:buSzPts val="3600"/>
              <a:buFont typeface="Calibri"/>
              <a:buChar char="-"/>
            </a:pPr>
            <a:r>
              <a:rPr b="0" i="0" lang="en-US" sz="3600" u="none" cap="none" strike="noStrike">
                <a:solidFill>
                  <a:schemeClr val="lt1"/>
                </a:solidFill>
                <a:latin typeface="Calibri"/>
                <a:ea typeface="Calibri"/>
                <a:cs typeface="Calibri"/>
                <a:sym typeface="Calibri"/>
              </a:rPr>
              <a:t>T-Shirt, Shorts, Hoodie, Jersey</a:t>
            </a:r>
            <a:endParaRPr b="0" i="0" sz="3600" u="none" cap="none" strike="noStrike">
              <a:solidFill>
                <a:schemeClr val="lt1"/>
              </a:solidFill>
              <a:latin typeface="Calibri"/>
              <a:ea typeface="Calibri"/>
              <a:cs typeface="Calibri"/>
              <a:sym typeface="Calibri"/>
            </a:endParaRPr>
          </a:p>
          <a:p>
            <a:pPr indent="0" lvl="0" marL="0" marR="0" rtl="0" algn="l">
              <a:spcBef>
                <a:spcPts val="0"/>
              </a:spcBef>
              <a:spcAft>
                <a:spcPts val="0"/>
              </a:spcAft>
              <a:buNone/>
            </a:pPr>
            <a:r>
              <a:rPr lang="en-US" sz="3100">
                <a:solidFill>
                  <a:srgbClr val="BFBFBF"/>
                </a:solidFill>
                <a:latin typeface="Calibri"/>
                <a:ea typeface="Calibri"/>
                <a:cs typeface="Calibri"/>
                <a:sym typeface="Calibri"/>
              </a:rPr>
              <a:t>(Second year hockey academy athletes will be given an option to purchase-w/adjusted payment)</a:t>
            </a:r>
            <a:endParaRPr sz="3100">
              <a:solidFill>
                <a:srgbClr val="BFBFBF"/>
              </a:solidFill>
              <a:latin typeface="Calibri"/>
              <a:ea typeface="Calibri"/>
              <a:cs typeface="Calibri"/>
              <a:sym typeface="Calibri"/>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6" name="Shape 226"/>
        <p:cNvGrpSpPr/>
        <p:nvPr/>
      </p:nvGrpSpPr>
      <p:grpSpPr>
        <a:xfrm>
          <a:off x="0" y="0"/>
          <a:ext cx="0" cy="0"/>
          <a:chOff x="0" y="0"/>
          <a:chExt cx="0" cy="0"/>
        </a:xfrm>
      </p:grpSpPr>
      <p:sp>
        <p:nvSpPr>
          <p:cNvPr id="227" name="Google Shape;227;p22"/>
          <p:cNvSpPr txBox="1"/>
          <p:nvPr/>
        </p:nvSpPr>
        <p:spPr>
          <a:xfrm>
            <a:off x="2093495" y="2490536"/>
            <a:ext cx="9649325" cy="477053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Admission and Requirements</a:t>
            </a:r>
            <a:endParaRPr/>
          </a:p>
          <a:p>
            <a:pPr indent="-571500" lvl="0" marL="571500" marR="0" rtl="0" algn="l">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Non-Catholic/Non-Boundary phone interview with Principal (Religion class requirement -School of Choice – Transportation)</a:t>
            </a:r>
            <a:endParaRPr/>
          </a:p>
          <a:p>
            <a:pPr indent="-571500" lvl="0" marL="571500" marR="0" rtl="0" algn="l">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Behaviour contract for all Academy students</a:t>
            </a:r>
            <a:endParaRPr/>
          </a:p>
          <a:p>
            <a:pPr indent="-571500" lvl="0" marL="571500" marR="0" rtl="0" algn="l">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Priority (HR students, EICS students, External)</a:t>
            </a:r>
            <a:endParaRPr/>
          </a:p>
          <a:p>
            <a:pPr indent="-292100" lvl="0" marL="571500" marR="0" rtl="0" algn="l">
              <a:spcBef>
                <a:spcPts val="0"/>
              </a:spcBef>
              <a:spcAft>
                <a:spcPts val="0"/>
              </a:spcAft>
              <a:buClr>
                <a:schemeClr val="dk1"/>
              </a:buClr>
              <a:buSzPts val="4400"/>
              <a:buFont typeface="Calibri"/>
              <a:buNone/>
            </a:pPr>
            <a:r>
              <a:t/>
            </a:r>
            <a:endParaRPr sz="4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3600">
              <a:solidFill>
                <a:schemeClr val="lt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2" name="Shape 232"/>
        <p:cNvGrpSpPr/>
        <p:nvPr/>
      </p:nvGrpSpPr>
      <p:grpSpPr>
        <a:xfrm>
          <a:off x="0" y="0"/>
          <a:ext cx="0" cy="0"/>
          <a:chOff x="0" y="0"/>
          <a:chExt cx="0" cy="0"/>
        </a:xfrm>
      </p:grpSpPr>
      <p:sp>
        <p:nvSpPr>
          <p:cNvPr id="233" name="Google Shape;233;p23"/>
          <p:cNvSpPr txBox="1"/>
          <p:nvPr/>
        </p:nvSpPr>
        <p:spPr>
          <a:xfrm>
            <a:off x="1840831" y="2346157"/>
            <a:ext cx="9516900" cy="6803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Equipment Bags</a:t>
            </a:r>
            <a:endParaRPr/>
          </a:p>
          <a:p>
            <a:pPr indent="0" lvl="0" marL="0" marR="0" rtl="0" algn="l">
              <a:spcBef>
                <a:spcPts val="0"/>
              </a:spcBef>
              <a:spcAft>
                <a:spcPts val="0"/>
              </a:spcAft>
              <a:buNone/>
            </a:pPr>
            <a:r>
              <a:rPr lang="en-US" sz="3200">
                <a:solidFill>
                  <a:schemeClr val="lt1"/>
                </a:solidFill>
                <a:latin typeface="Calibri"/>
                <a:ea typeface="Calibri"/>
                <a:cs typeface="Calibri"/>
                <a:sym typeface="Calibri"/>
              </a:rPr>
              <a:t>AM – Bag drop off at Holy Redeemer - Academy Heated Trailer </a:t>
            </a:r>
            <a:endParaRPr sz="3200">
              <a:solidFill>
                <a:schemeClr val="lt1"/>
              </a:solidFill>
              <a:latin typeface="Calibri"/>
              <a:ea typeface="Calibri"/>
              <a:cs typeface="Calibri"/>
              <a:sym typeface="Calibri"/>
            </a:endParaRPr>
          </a:p>
          <a:p>
            <a:pPr indent="0" lvl="0" marL="0" marR="0" rtl="0" algn="l">
              <a:spcBef>
                <a:spcPts val="0"/>
              </a:spcBef>
              <a:spcAft>
                <a:spcPts val="0"/>
              </a:spcAft>
              <a:buNone/>
            </a:pPr>
            <a:r>
              <a:rPr lang="en-US" sz="3200">
                <a:solidFill>
                  <a:schemeClr val="lt1"/>
                </a:solidFill>
                <a:latin typeface="Calibri"/>
                <a:ea typeface="Calibri"/>
                <a:cs typeface="Calibri"/>
                <a:sym typeface="Calibri"/>
              </a:rPr>
              <a:t>– Bags not allowed on the EICS AM busses</a:t>
            </a:r>
            <a:endParaRPr/>
          </a:p>
          <a:p>
            <a:pPr indent="0" lvl="0" marL="0" marR="0" rtl="0" algn="l">
              <a:spcBef>
                <a:spcPts val="0"/>
              </a:spcBef>
              <a:spcAft>
                <a:spcPts val="0"/>
              </a:spcAft>
              <a:buNone/>
            </a:pPr>
            <a:r>
              <a:rPr lang="en-US" sz="3200">
                <a:solidFill>
                  <a:schemeClr val="lt1"/>
                </a:solidFill>
                <a:latin typeface="Calibri"/>
                <a:ea typeface="Calibri"/>
                <a:cs typeface="Calibri"/>
                <a:sym typeface="Calibri"/>
              </a:rPr>
              <a:t>PM – Bags will be transported back to the school by truck/trailer.</a:t>
            </a:r>
            <a:endParaRPr/>
          </a:p>
          <a:p>
            <a:pPr indent="0" lvl="0" marL="0" marR="0" rtl="0" algn="l">
              <a:spcBef>
                <a:spcPts val="0"/>
              </a:spcBef>
              <a:spcAft>
                <a:spcPts val="0"/>
              </a:spcAft>
              <a:buNone/>
            </a:pPr>
            <a:r>
              <a:rPr lang="en-US" sz="3200">
                <a:solidFill>
                  <a:schemeClr val="lt1"/>
                </a:solidFill>
                <a:latin typeface="Calibri"/>
                <a:ea typeface="Calibri"/>
                <a:cs typeface="Calibri"/>
                <a:sym typeface="Calibri"/>
              </a:rPr>
              <a:t>Students can take their bags on the bus home (Strathcona County, Sherwood Park, Fort Saskatchewan)</a:t>
            </a:r>
            <a:endParaRPr/>
          </a:p>
          <a:p>
            <a:pPr indent="-342900" lvl="0" marL="571500" marR="0" rtl="0" algn="l">
              <a:spcBef>
                <a:spcPts val="0"/>
              </a:spcBef>
              <a:spcAft>
                <a:spcPts val="0"/>
              </a:spcAft>
              <a:buClr>
                <a:schemeClr val="dk1"/>
              </a:buClr>
              <a:buSzPts val="3600"/>
              <a:buFont typeface="Calibri"/>
              <a:buNone/>
            </a:pPr>
            <a:r>
              <a:t/>
            </a:r>
            <a:endParaRPr sz="3600">
              <a:solidFill>
                <a:schemeClr val="lt1"/>
              </a:solidFill>
              <a:latin typeface="Calibri"/>
              <a:ea typeface="Calibri"/>
              <a:cs typeface="Calibri"/>
              <a:sym typeface="Calibri"/>
            </a:endParaRPr>
          </a:p>
          <a:p>
            <a:pPr indent="-292100" lvl="0" marL="571500" marR="0" rtl="0" algn="l">
              <a:spcBef>
                <a:spcPts val="0"/>
              </a:spcBef>
              <a:spcAft>
                <a:spcPts val="0"/>
              </a:spcAft>
              <a:buClr>
                <a:schemeClr val="dk1"/>
              </a:buClr>
              <a:buSzPts val="4400"/>
              <a:buFont typeface="Calibri"/>
              <a:buNone/>
            </a:pPr>
            <a:r>
              <a:t/>
            </a:r>
            <a:endParaRPr sz="4400">
              <a:solidFill>
                <a:schemeClr val="lt1"/>
              </a:solidFill>
              <a:latin typeface="Calibri"/>
              <a:ea typeface="Calibri"/>
              <a:cs typeface="Calibri"/>
              <a:sym typeface="Calibri"/>
            </a:endParaRPr>
          </a:p>
          <a:p>
            <a:pPr indent="-292100" lvl="0" marL="571500" marR="0" rtl="0" algn="l">
              <a:spcBef>
                <a:spcPts val="0"/>
              </a:spcBef>
              <a:spcAft>
                <a:spcPts val="0"/>
              </a:spcAft>
              <a:buClr>
                <a:schemeClr val="dk1"/>
              </a:buClr>
              <a:buSzPts val="4400"/>
              <a:buFont typeface="Calibri"/>
              <a:buNone/>
            </a:pPr>
            <a:r>
              <a:t/>
            </a:r>
            <a:endParaRPr sz="4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 name="Shape 238"/>
        <p:cNvGrpSpPr/>
        <p:nvPr/>
      </p:nvGrpSpPr>
      <p:grpSpPr>
        <a:xfrm>
          <a:off x="0" y="0"/>
          <a:ext cx="0" cy="0"/>
          <a:chOff x="0" y="0"/>
          <a:chExt cx="0" cy="0"/>
        </a:xfrm>
      </p:grpSpPr>
      <p:sp>
        <p:nvSpPr>
          <p:cNvPr id="239" name="Google Shape;239;g266468bb71c_0_0"/>
          <p:cNvSpPr txBox="1"/>
          <p:nvPr/>
        </p:nvSpPr>
        <p:spPr>
          <a:xfrm>
            <a:off x="5231575" y="2346150"/>
            <a:ext cx="2730900" cy="5602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Trailer Loading - </a:t>
            </a:r>
            <a:r>
              <a:rPr lang="en-US" sz="4400">
                <a:solidFill>
                  <a:srgbClr val="7F7F7F"/>
                </a:solidFill>
                <a:latin typeface="Calibri"/>
                <a:ea typeface="Calibri"/>
                <a:cs typeface="Calibri"/>
                <a:sym typeface="Calibri"/>
              </a:rPr>
              <a:t>Heated</a:t>
            </a:r>
            <a:endParaRPr sz="4400">
              <a:solidFill>
                <a:srgbClr val="7F7F7F"/>
              </a:solidFill>
              <a:latin typeface="Calibri"/>
              <a:ea typeface="Calibri"/>
              <a:cs typeface="Calibri"/>
              <a:sym typeface="Calibri"/>
            </a:endParaRPr>
          </a:p>
          <a:p>
            <a:pPr indent="0" lvl="0" marL="0" marR="0" rtl="0" algn="l">
              <a:spcBef>
                <a:spcPts val="0"/>
              </a:spcBef>
              <a:spcAft>
                <a:spcPts val="0"/>
              </a:spcAft>
              <a:buNone/>
            </a:pPr>
            <a:r>
              <a:rPr lang="en-US" sz="4400" u="sng">
                <a:solidFill>
                  <a:srgbClr val="7F7F7F"/>
                </a:solidFill>
                <a:latin typeface="Calibri"/>
                <a:ea typeface="Calibri"/>
                <a:cs typeface="Calibri"/>
                <a:sym typeface="Calibri"/>
              </a:rPr>
              <a:t> </a:t>
            </a:r>
            <a:endParaRPr sz="3200">
              <a:solidFill>
                <a:srgbClr val="FFFFFF"/>
              </a:solidFill>
            </a:endParaRPr>
          </a:p>
          <a:p>
            <a:pPr indent="0" lvl="0" marL="0" marR="0" rtl="0" algn="l">
              <a:spcBef>
                <a:spcPts val="0"/>
              </a:spcBef>
              <a:spcAft>
                <a:spcPts val="0"/>
              </a:spcAft>
              <a:buNone/>
            </a:pPr>
            <a:r>
              <a:t/>
            </a:r>
            <a:endParaRPr/>
          </a:p>
          <a:p>
            <a:pPr indent="-342900" lvl="0" marL="571500" marR="0" rtl="0" algn="l">
              <a:spcBef>
                <a:spcPts val="0"/>
              </a:spcBef>
              <a:spcAft>
                <a:spcPts val="0"/>
              </a:spcAft>
              <a:buClr>
                <a:schemeClr val="dk1"/>
              </a:buClr>
              <a:buSzPts val="3600"/>
              <a:buFont typeface="Calibri"/>
              <a:buNone/>
            </a:pPr>
            <a:r>
              <a:t/>
            </a:r>
            <a:endParaRPr sz="3600">
              <a:solidFill>
                <a:schemeClr val="lt1"/>
              </a:solidFill>
              <a:latin typeface="Calibri"/>
              <a:ea typeface="Calibri"/>
              <a:cs typeface="Calibri"/>
              <a:sym typeface="Calibri"/>
            </a:endParaRPr>
          </a:p>
          <a:p>
            <a:pPr indent="-292100" lvl="0" marL="571500" marR="0" rtl="0" algn="l">
              <a:spcBef>
                <a:spcPts val="0"/>
              </a:spcBef>
              <a:spcAft>
                <a:spcPts val="0"/>
              </a:spcAft>
              <a:buClr>
                <a:schemeClr val="dk1"/>
              </a:buClr>
              <a:buSzPts val="4400"/>
              <a:buFont typeface="Calibri"/>
              <a:buNone/>
            </a:pPr>
            <a:r>
              <a:t/>
            </a:r>
            <a:endParaRPr sz="4400">
              <a:solidFill>
                <a:schemeClr val="lt1"/>
              </a:solidFill>
              <a:latin typeface="Calibri"/>
              <a:ea typeface="Calibri"/>
              <a:cs typeface="Calibri"/>
              <a:sym typeface="Calibri"/>
            </a:endParaRPr>
          </a:p>
          <a:p>
            <a:pPr indent="-292100" lvl="0" marL="571500" marR="0" rtl="0" algn="l">
              <a:spcBef>
                <a:spcPts val="0"/>
              </a:spcBef>
              <a:spcAft>
                <a:spcPts val="0"/>
              </a:spcAft>
              <a:buClr>
                <a:schemeClr val="dk1"/>
              </a:buClr>
              <a:buSzPts val="4400"/>
              <a:buFont typeface="Calibri"/>
              <a:buNone/>
            </a:pPr>
            <a:r>
              <a:t/>
            </a:r>
            <a:endParaRPr sz="4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p:txBody>
      </p:sp>
      <p:pic>
        <p:nvPicPr>
          <p:cNvPr id="240" name="Google Shape;240;g266468bb71c_0_0"/>
          <p:cNvPicPr preferRelativeResize="0"/>
          <p:nvPr/>
        </p:nvPicPr>
        <p:blipFill>
          <a:blip r:embed="rId4">
            <a:alphaModFix/>
          </a:blip>
          <a:stretch>
            <a:fillRect/>
          </a:stretch>
        </p:blipFill>
        <p:spPr>
          <a:xfrm>
            <a:off x="7733175" y="2457350"/>
            <a:ext cx="3019427" cy="4025902"/>
          </a:xfrm>
          <a:prstGeom prst="rect">
            <a:avLst/>
          </a:prstGeom>
          <a:noFill/>
          <a:ln>
            <a:noFill/>
          </a:ln>
        </p:spPr>
      </p:pic>
      <p:pic>
        <p:nvPicPr>
          <p:cNvPr id="241" name="Google Shape;241;g266468bb71c_0_0"/>
          <p:cNvPicPr preferRelativeResize="0"/>
          <p:nvPr/>
        </p:nvPicPr>
        <p:blipFill>
          <a:blip r:embed="rId5">
            <a:alphaModFix/>
          </a:blip>
          <a:stretch>
            <a:fillRect/>
          </a:stretch>
        </p:blipFill>
        <p:spPr>
          <a:xfrm>
            <a:off x="1926100" y="2457338"/>
            <a:ext cx="3019427" cy="402591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46" name="Shape 246"/>
        <p:cNvGrpSpPr/>
        <p:nvPr/>
      </p:nvGrpSpPr>
      <p:grpSpPr>
        <a:xfrm>
          <a:off x="0" y="0"/>
          <a:ext cx="0" cy="0"/>
          <a:chOff x="0" y="0"/>
          <a:chExt cx="0" cy="0"/>
        </a:xfrm>
      </p:grpSpPr>
      <p:pic>
        <p:nvPicPr>
          <p:cNvPr id="247" name="Google Shape;247;g266468bb71c_0_39"/>
          <p:cNvPicPr preferRelativeResize="0"/>
          <p:nvPr/>
        </p:nvPicPr>
        <p:blipFill>
          <a:blip r:embed="rId3">
            <a:alphaModFix/>
          </a:blip>
          <a:stretch>
            <a:fillRect/>
          </a:stretch>
        </p:blipFill>
        <p:spPr>
          <a:xfrm>
            <a:off x="1770600" y="0"/>
            <a:ext cx="8872515" cy="68579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52" name="Shape 252"/>
        <p:cNvGrpSpPr/>
        <p:nvPr/>
      </p:nvGrpSpPr>
      <p:grpSpPr>
        <a:xfrm>
          <a:off x="0" y="0"/>
          <a:ext cx="0" cy="0"/>
          <a:chOff x="0" y="0"/>
          <a:chExt cx="0" cy="0"/>
        </a:xfrm>
      </p:grpSpPr>
      <p:pic>
        <p:nvPicPr>
          <p:cNvPr id="253" name="Google Shape;253;g266468bb71c_0_9"/>
          <p:cNvPicPr preferRelativeResize="0"/>
          <p:nvPr/>
        </p:nvPicPr>
        <p:blipFill>
          <a:blip r:embed="rId3">
            <a:alphaModFix/>
          </a:blip>
          <a:stretch>
            <a:fillRect/>
          </a:stretch>
        </p:blipFill>
        <p:spPr>
          <a:xfrm>
            <a:off x="152400" y="152400"/>
            <a:ext cx="2736026" cy="1823575"/>
          </a:xfrm>
          <a:prstGeom prst="rect">
            <a:avLst/>
          </a:prstGeom>
          <a:noFill/>
          <a:ln>
            <a:noFill/>
          </a:ln>
        </p:spPr>
      </p:pic>
      <p:pic>
        <p:nvPicPr>
          <p:cNvPr id="254" name="Google Shape;254;g266468bb71c_0_9"/>
          <p:cNvPicPr preferRelativeResize="0"/>
          <p:nvPr/>
        </p:nvPicPr>
        <p:blipFill>
          <a:blip r:embed="rId4">
            <a:alphaModFix/>
          </a:blip>
          <a:stretch>
            <a:fillRect/>
          </a:stretch>
        </p:blipFill>
        <p:spPr>
          <a:xfrm>
            <a:off x="3040825" y="152400"/>
            <a:ext cx="2011699" cy="3018276"/>
          </a:xfrm>
          <a:prstGeom prst="rect">
            <a:avLst/>
          </a:prstGeom>
          <a:noFill/>
          <a:ln>
            <a:noFill/>
          </a:ln>
        </p:spPr>
      </p:pic>
      <p:pic>
        <p:nvPicPr>
          <p:cNvPr id="255" name="Google Shape;255;g266468bb71c_0_9"/>
          <p:cNvPicPr preferRelativeResize="0"/>
          <p:nvPr/>
        </p:nvPicPr>
        <p:blipFill>
          <a:blip r:embed="rId5">
            <a:alphaModFix/>
          </a:blip>
          <a:stretch>
            <a:fillRect/>
          </a:stretch>
        </p:blipFill>
        <p:spPr>
          <a:xfrm>
            <a:off x="5204929" y="184488"/>
            <a:ext cx="2989123" cy="2954099"/>
          </a:xfrm>
          <a:prstGeom prst="rect">
            <a:avLst/>
          </a:prstGeom>
          <a:noFill/>
          <a:ln>
            <a:noFill/>
          </a:ln>
        </p:spPr>
      </p:pic>
      <p:pic>
        <p:nvPicPr>
          <p:cNvPr id="256" name="Google Shape;256;g266468bb71c_0_9"/>
          <p:cNvPicPr preferRelativeResize="0"/>
          <p:nvPr/>
        </p:nvPicPr>
        <p:blipFill>
          <a:blip r:embed="rId6">
            <a:alphaModFix/>
          </a:blip>
          <a:stretch>
            <a:fillRect/>
          </a:stretch>
        </p:blipFill>
        <p:spPr>
          <a:xfrm>
            <a:off x="8486100" y="152401"/>
            <a:ext cx="3372288" cy="3018273"/>
          </a:xfrm>
          <a:prstGeom prst="rect">
            <a:avLst/>
          </a:prstGeom>
          <a:noFill/>
          <a:ln>
            <a:noFill/>
          </a:ln>
        </p:spPr>
      </p:pic>
      <p:pic>
        <p:nvPicPr>
          <p:cNvPr id="257" name="Google Shape;257;g266468bb71c_0_9"/>
          <p:cNvPicPr preferRelativeResize="0"/>
          <p:nvPr/>
        </p:nvPicPr>
        <p:blipFill>
          <a:blip r:embed="rId7">
            <a:alphaModFix/>
          </a:blip>
          <a:stretch>
            <a:fillRect/>
          </a:stretch>
        </p:blipFill>
        <p:spPr>
          <a:xfrm>
            <a:off x="7820350" y="3294350"/>
            <a:ext cx="4038077" cy="3178401"/>
          </a:xfrm>
          <a:prstGeom prst="rect">
            <a:avLst/>
          </a:prstGeom>
          <a:noFill/>
          <a:ln>
            <a:noFill/>
          </a:ln>
        </p:spPr>
      </p:pic>
      <p:pic>
        <p:nvPicPr>
          <p:cNvPr id="258" name="Google Shape;258;g266468bb71c_0_9"/>
          <p:cNvPicPr preferRelativeResize="0"/>
          <p:nvPr/>
        </p:nvPicPr>
        <p:blipFill>
          <a:blip r:embed="rId8">
            <a:alphaModFix/>
          </a:blip>
          <a:stretch>
            <a:fillRect/>
          </a:stretch>
        </p:blipFill>
        <p:spPr>
          <a:xfrm>
            <a:off x="4703663" y="3334799"/>
            <a:ext cx="2736027" cy="3097513"/>
          </a:xfrm>
          <a:prstGeom prst="rect">
            <a:avLst/>
          </a:prstGeom>
          <a:noFill/>
          <a:ln>
            <a:noFill/>
          </a:ln>
        </p:spPr>
      </p:pic>
      <p:pic>
        <p:nvPicPr>
          <p:cNvPr id="259" name="Google Shape;259;g266468bb71c_0_9"/>
          <p:cNvPicPr preferRelativeResize="0"/>
          <p:nvPr/>
        </p:nvPicPr>
        <p:blipFill>
          <a:blip r:embed="rId9">
            <a:alphaModFix/>
          </a:blip>
          <a:stretch>
            <a:fillRect/>
          </a:stretch>
        </p:blipFill>
        <p:spPr>
          <a:xfrm>
            <a:off x="307550" y="3338074"/>
            <a:ext cx="4170624" cy="3097499"/>
          </a:xfrm>
          <a:prstGeom prst="rect">
            <a:avLst/>
          </a:prstGeom>
          <a:noFill/>
          <a:ln>
            <a:noFill/>
          </a:ln>
        </p:spPr>
      </p:pic>
      <p:sp>
        <p:nvSpPr>
          <p:cNvPr id="260" name="Google Shape;260;g266468bb71c_0_9"/>
          <p:cNvSpPr txBox="1"/>
          <p:nvPr/>
        </p:nvSpPr>
        <p:spPr>
          <a:xfrm>
            <a:off x="152425" y="2143425"/>
            <a:ext cx="2736000" cy="102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u="sng">
                <a:solidFill>
                  <a:schemeClr val="lt1"/>
                </a:solidFill>
                <a:latin typeface="Calibri"/>
                <a:ea typeface="Calibri"/>
                <a:cs typeface="Calibri"/>
                <a:sym typeface="Calibri"/>
              </a:rPr>
              <a:t>Photo Gallery </a:t>
            </a:r>
            <a:r>
              <a:rPr lang="en-US" sz="3000">
                <a:solidFill>
                  <a:schemeClr val="lt1"/>
                </a:solidFill>
                <a:latin typeface="Calibri"/>
                <a:ea typeface="Calibri"/>
                <a:cs typeface="Calibri"/>
                <a:sym typeface="Calibri"/>
              </a:rPr>
              <a:t>- Posted Online</a:t>
            </a:r>
            <a:endParaRPr sz="3000">
              <a:solidFill>
                <a:schemeClr val="lt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1" name="Shape 101"/>
        <p:cNvGrpSpPr/>
        <p:nvPr/>
      </p:nvGrpSpPr>
      <p:grpSpPr>
        <a:xfrm>
          <a:off x="0" y="0"/>
          <a:ext cx="0" cy="0"/>
          <a:chOff x="0" y="0"/>
          <a:chExt cx="0" cy="0"/>
        </a:xfrm>
      </p:grpSpPr>
      <p:sp>
        <p:nvSpPr>
          <p:cNvPr id="102" name="Google Shape;102;p3"/>
          <p:cNvSpPr txBox="1"/>
          <p:nvPr/>
        </p:nvSpPr>
        <p:spPr>
          <a:xfrm>
            <a:off x="2219225" y="2073825"/>
            <a:ext cx="9408600" cy="4710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Our School</a:t>
            </a:r>
            <a:endParaRPr/>
          </a:p>
          <a:p>
            <a:pPr indent="-571500" lvl="0" marL="571500" marR="0" rtl="0" algn="l">
              <a:spcBef>
                <a:spcPts val="0"/>
              </a:spcBef>
              <a:spcAft>
                <a:spcPts val="0"/>
              </a:spcAft>
              <a:buClr>
                <a:srgbClr val="548135"/>
              </a:buClr>
              <a:buSzPts val="3200"/>
              <a:buFont typeface="Calibri"/>
              <a:buChar char="-"/>
            </a:pPr>
            <a:r>
              <a:rPr lang="en-US" sz="3200">
                <a:solidFill>
                  <a:srgbClr val="548135"/>
                </a:solidFill>
                <a:latin typeface="Calibri"/>
                <a:ea typeface="Calibri"/>
                <a:cs typeface="Calibri"/>
                <a:sym typeface="Calibri"/>
              </a:rPr>
              <a:t>Nature Pre-Kindergarten</a:t>
            </a:r>
            <a:r>
              <a:rPr lang="en-US" sz="3200">
                <a:solidFill>
                  <a:schemeClr val="lt1"/>
                </a:solidFill>
                <a:latin typeface="Calibri"/>
                <a:ea typeface="Calibri"/>
                <a:cs typeface="Calibri"/>
                <a:sym typeface="Calibri"/>
              </a:rPr>
              <a:t>, </a:t>
            </a:r>
            <a:r>
              <a:rPr lang="en-US" sz="3200">
                <a:solidFill>
                  <a:srgbClr val="548135"/>
                </a:solidFill>
                <a:latin typeface="Calibri"/>
                <a:ea typeface="Calibri"/>
                <a:cs typeface="Calibri"/>
                <a:sym typeface="Calibri"/>
              </a:rPr>
              <a:t>Nature Kindergarten </a:t>
            </a:r>
            <a:r>
              <a:rPr lang="en-US" sz="3200">
                <a:solidFill>
                  <a:schemeClr val="lt1"/>
                </a:solidFill>
                <a:latin typeface="Calibri"/>
                <a:ea typeface="Calibri"/>
                <a:cs typeface="Calibri"/>
                <a:sym typeface="Calibri"/>
              </a:rPr>
              <a:t>and Regular Kindergarten to Grade 8 classes</a:t>
            </a:r>
            <a:endParaRPr/>
          </a:p>
          <a:p>
            <a:pPr indent="-571500" lvl="0" marL="5715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Population </a:t>
            </a:r>
            <a:r>
              <a:rPr lang="en-US" sz="2900">
                <a:solidFill>
                  <a:schemeClr val="lt1"/>
                </a:solidFill>
                <a:latin typeface="Calibri"/>
                <a:ea typeface="Calibri"/>
                <a:cs typeface="Calibri"/>
                <a:sym typeface="Calibri"/>
              </a:rPr>
              <a:t>- 238 students - Safe/Caring - Family Feeling</a:t>
            </a:r>
            <a:endParaRPr sz="1100"/>
          </a:p>
          <a:p>
            <a:pPr indent="-571500" lvl="0" marL="571500" marR="0" rtl="0" algn="l">
              <a:spcBef>
                <a:spcPts val="0"/>
              </a:spcBef>
              <a:spcAft>
                <a:spcPts val="0"/>
              </a:spcAft>
              <a:buClr>
                <a:schemeClr val="lt1"/>
              </a:buClr>
              <a:buSzPts val="3200"/>
              <a:buFont typeface="Calibri"/>
              <a:buChar char="-"/>
            </a:pPr>
            <a:r>
              <a:rPr i="1" lang="en-US" sz="3200" u="sng">
                <a:solidFill>
                  <a:schemeClr val="lt1"/>
                </a:solidFill>
                <a:latin typeface="Calibri"/>
                <a:ea typeface="Calibri"/>
                <a:cs typeface="Calibri"/>
                <a:sym typeface="Calibri"/>
              </a:rPr>
              <a:t>Options</a:t>
            </a:r>
            <a:r>
              <a:rPr i="1" lang="en-US" sz="3200">
                <a:solidFill>
                  <a:schemeClr val="lt1"/>
                </a:solidFill>
                <a:latin typeface="Calibri"/>
                <a:ea typeface="Calibri"/>
                <a:cs typeface="Calibri"/>
                <a:sym typeface="Calibri"/>
              </a:rPr>
              <a:t>: Digital Tech., Rec. and Leadership, Fine Arts</a:t>
            </a:r>
            <a:endParaRPr i="1"/>
          </a:p>
          <a:p>
            <a:pPr indent="-571500" lvl="0" marL="571500" marR="0" rtl="0" algn="l">
              <a:spcBef>
                <a:spcPts val="0"/>
              </a:spcBef>
              <a:spcAft>
                <a:spcPts val="0"/>
              </a:spcAft>
              <a:buClr>
                <a:schemeClr val="lt1"/>
              </a:buClr>
              <a:buSzPts val="3200"/>
              <a:buFont typeface="Calibri"/>
              <a:buChar char="-"/>
            </a:pPr>
            <a:r>
              <a:rPr i="1" lang="en-US" sz="3200">
                <a:solidFill>
                  <a:schemeClr val="lt1"/>
                </a:solidFill>
                <a:latin typeface="Calibri"/>
                <a:ea typeface="Calibri"/>
                <a:cs typeface="Calibri"/>
                <a:sym typeface="Calibri"/>
              </a:rPr>
              <a:t>Boys and Girls Club - before/after school care</a:t>
            </a:r>
            <a:endParaRPr i="1" sz="3200">
              <a:solidFill>
                <a:schemeClr val="lt1"/>
              </a:solidFill>
              <a:latin typeface="Calibri"/>
              <a:ea typeface="Calibri"/>
              <a:cs typeface="Calibri"/>
              <a:sym typeface="Calibri"/>
            </a:endParaRPr>
          </a:p>
          <a:p>
            <a:pPr indent="-571500" lvl="0" marL="571500" marR="0" rtl="0" algn="l">
              <a:spcBef>
                <a:spcPts val="0"/>
              </a:spcBef>
              <a:spcAft>
                <a:spcPts val="0"/>
              </a:spcAft>
              <a:buClr>
                <a:schemeClr val="lt1"/>
              </a:buClr>
              <a:buSzPts val="3200"/>
              <a:buFont typeface="Calibri"/>
              <a:buChar char="-"/>
            </a:pPr>
            <a:r>
              <a:rPr b="1" i="1" lang="en-US" sz="3200">
                <a:solidFill>
                  <a:schemeClr val="lt1"/>
                </a:solidFill>
                <a:latin typeface="Calibri"/>
                <a:ea typeface="Calibri"/>
                <a:cs typeface="Calibri"/>
                <a:sym typeface="Calibri"/>
              </a:rPr>
              <a:t>Hockey, </a:t>
            </a:r>
            <a:r>
              <a:rPr b="1" i="1" lang="en-US" sz="3200">
                <a:solidFill>
                  <a:schemeClr val="lt1"/>
                </a:solidFill>
                <a:latin typeface="Calibri"/>
                <a:ea typeface="Calibri"/>
                <a:cs typeface="Calibri"/>
                <a:sym typeface="Calibri"/>
              </a:rPr>
              <a:t>Jiu</a:t>
            </a:r>
            <a:r>
              <a:rPr b="1" i="1" lang="en-US" sz="3200">
                <a:solidFill>
                  <a:schemeClr val="lt1"/>
                </a:solidFill>
                <a:latin typeface="Calibri"/>
                <a:ea typeface="Calibri"/>
                <a:cs typeface="Calibri"/>
                <a:sym typeface="Calibri"/>
              </a:rPr>
              <a:t> Jitsu and Baseball Sports Academies</a:t>
            </a:r>
            <a:endParaRPr b="1" i="1" sz="3200">
              <a:solidFill>
                <a:schemeClr val="lt1"/>
              </a:solidFill>
              <a:latin typeface="Calibri"/>
              <a:ea typeface="Calibri"/>
              <a:cs typeface="Calibri"/>
              <a:sym typeface="Calibri"/>
            </a:endParaRPr>
          </a:p>
          <a:p>
            <a:pPr indent="-571500" lvl="0" marL="571500" marR="0" rtl="0" algn="l">
              <a:spcBef>
                <a:spcPts val="0"/>
              </a:spcBef>
              <a:spcAft>
                <a:spcPts val="0"/>
              </a:spcAft>
              <a:buClr>
                <a:srgbClr val="2F5496"/>
              </a:buClr>
              <a:buSzPts val="3200"/>
              <a:buFont typeface="Calibri"/>
              <a:buChar char="-"/>
            </a:pPr>
            <a:r>
              <a:rPr lang="en-US" sz="3200">
                <a:solidFill>
                  <a:srgbClr val="2F5496"/>
                </a:solidFill>
                <a:latin typeface="Calibri"/>
                <a:ea typeface="Calibri"/>
                <a:cs typeface="Calibri"/>
                <a:sym typeface="Calibri"/>
              </a:rPr>
              <a:t>Elk Island Catholic Schools</a:t>
            </a:r>
            <a:endParaRPr/>
          </a:p>
          <a:p>
            <a:pPr indent="-571500" lvl="0" marL="5715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Elk Island Athletic Association (EICS/EIPS)</a:t>
            </a:r>
            <a:endParaRPr sz="3200">
              <a:solidFill>
                <a:schemeClr val="lt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65" name="Shape 265"/>
        <p:cNvGrpSpPr/>
        <p:nvPr/>
      </p:nvGrpSpPr>
      <p:grpSpPr>
        <a:xfrm>
          <a:off x="0" y="0"/>
          <a:ext cx="0" cy="0"/>
          <a:chOff x="0" y="0"/>
          <a:chExt cx="0" cy="0"/>
        </a:xfrm>
      </p:grpSpPr>
      <p:pic>
        <p:nvPicPr>
          <p:cNvPr id="266" name="Google Shape;266;g266468bb71c_0_22"/>
          <p:cNvPicPr preferRelativeResize="0"/>
          <p:nvPr/>
        </p:nvPicPr>
        <p:blipFill>
          <a:blip r:embed="rId3">
            <a:alphaModFix/>
          </a:blip>
          <a:stretch>
            <a:fillRect/>
          </a:stretch>
        </p:blipFill>
        <p:spPr>
          <a:xfrm>
            <a:off x="183425" y="843301"/>
            <a:ext cx="7142748" cy="4760676"/>
          </a:xfrm>
          <a:prstGeom prst="rect">
            <a:avLst/>
          </a:prstGeom>
          <a:noFill/>
          <a:ln>
            <a:noFill/>
          </a:ln>
        </p:spPr>
      </p:pic>
      <p:pic>
        <p:nvPicPr>
          <p:cNvPr id="267" name="Google Shape;267;g266468bb71c_0_22"/>
          <p:cNvPicPr preferRelativeResize="0"/>
          <p:nvPr/>
        </p:nvPicPr>
        <p:blipFill>
          <a:blip r:embed="rId4">
            <a:alphaModFix/>
          </a:blip>
          <a:stretch>
            <a:fillRect/>
          </a:stretch>
        </p:blipFill>
        <p:spPr>
          <a:xfrm>
            <a:off x="7632700" y="987263"/>
            <a:ext cx="4348274" cy="447275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72" name="Shape 272"/>
        <p:cNvGrpSpPr/>
        <p:nvPr/>
      </p:nvGrpSpPr>
      <p:grpSpPr>
        <a:xfrm>
          <a:off x="0" y="0"/>
          <a:ext cx="0" cy="0"/>
          <a:chOff x="0" y="0"/>
          <a:chExt cx="0" cy="0"/>
        </a:xfrm>
      </p:grpSpPr>
      <p:pic>
        <p:nvPicPr>
          <p:cNvPr id="273" name="Google Shape;273;g266468bb71c_0_30"/>
          <p:cNvPicPr preferRelativeResize="0"/>
          <p:nvPr/>
        </p:nvPicPr>
        <p:blipFill>
          <a:blip r:embed="rId3">
            <a:alphaModFix/>
          </a:blip>
          <a:stretch>
            <a:fillRect/>
          </a:stretch>
        </p:blipFill>
        <p:spPr>
          <a:xfrm>
            <a:off x="1562363" y="0"/>
            <a:ext cx="9067269" cy="68580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p24"/>
          <p:cNvSpPr txBox="1"/>
          <p:nvPr/>
        </p:nvSpPr>
        <p:spPr>
          <a:xfrm>
            <a:off x="2033325" y="2582600"/>
            <a:ext cx="9807900" cy="5756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Transportation</a:t>
            </a:r>
            <a:endParaRPr/>
          </a:p>
          <a:p>
            <a:pPr indent="-571500" lvl="0" marL="571500" marR="0" rtl="0" algn="l">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Transportation to and from available from Sherwood Park - Location: Holy Spirit</a:t>
            </a:r>
            <a:endParaRPr/>
          </a:p>
          <a:p>
            <a:pPr indent="-571500" lvl="0" marL="571500" marR="0" rtl="0" algn="l">
              <a:spcBef>
                <a:spcPts val="0"/>
              </a:spcBef>
              <a:spcAft>
                <a:spcPts val="0"/>
              </a:spcAft>
              <a:buClr>
                <a:schemeClr val="lt1"/>
              </a:buClr>
              <a:buSzPts val="3600"/>
              <a:buFont typeface="Calibri"/>
              <a:buChar char="-"/>
            </a:pPr>
            <a:r>
              <a:rPr lang="en-US" sz="3600">
                <a:solidFill>
                  <a:schemeClr val="lt1"/>
                </a:solidFill>
                <a:latin typeface="Calibri"/>
                <a:ea typeface="Calibri"/>
                <a:cs typeface="Calibri"/>
                <a:sym typeface="Calibri"/>
              </a:rPr>
              <a:t>Program Trips - into Glen Allen Rec. or Millenium Place in May/June for full year ice availability (included in fees)</a:t>
            </a:r>
            <a:r>
              <a:rPr lang="en-US" sz="3600">
                <a:solidFill>
                  <a:schemeClr val="lt2"/>
                </a:solidFill>
                <a:latin typeface="Calibri"/>
                <a:ea typeface="Calibri"/>
                <a:cs typeface="Calibri"/>
                <a:sym typeface="Calibri"/>
              </a:rPr>
              <a:t>(based on academy interest)</a:t>
            </a:r>
            <a:endParaRPr>
              <a:solidFill>
                <a:schemeClr val="lt2"/>
              </a:solidFill>
            </a:endParaRPr>
          </a:p>
          <a:p>
            <a:pPr indent="-393700" lvl="0" marL="571500" marR="0" rtl="0" algn="l">
              <a:spcBef>
                <a:spcPts val="0"/>
              </a:spcBef>
              <a:spcAft>
                <a:spcPts val="0"/>
              </a:spcAft>
              <a:buClr>
                <a:schemeClr val="dk1"/>
              </a:buClr>
              <a:buSzPts val="2800"/>
              <a:buFont typeface="Calibri"/>
              <a:buNone/>
            </a:pPr>
            <a:r>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44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g266918dfc2d_0_4"/>
          <p:cNvSpPr txBox="1"/>
          <p:nvPr/>
        </p:nvSpPr>
        <p:spPr>
          <a:xfrm>
            <a:off x="2064400" y="2479000"/>
            <a:ext cx="9807900" cy="6095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000" u="sng">
                <a:solidFill>
                  <a:srgbClr val="7F7F7F"/>
                </a:solidFill>
                <a:latin typeface="Calibri"/>
                <a:ea typeface="Calibri"/>
                <a:cs typeface="Calibri"/>
                <a:sym typeface="Calibri"/>
              </a:rPr>
              <a:t>Boys and Girls Club - Before or After School</a:t>
            </a:r>
            <a:endParaRPr sz="1000"/>
          </a:p>
          <a:p>
            <a:pPr indent="-533400" lvl="0" marL="571500" marR="0" rtl="0" algn="l">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Available Before and After School at Holy Redeemer and Sherwood Park</a:t>
            </a:r>
            <a:endParaRPr sz="3000">
              <a:solidFill>
                <a:schemeClr val="lt1"/>
              </a:solidFill>
              <a:latin typeface="Calibri"/>
              <a:ea typeface="Calibri"/>
              <a:cs typeface="Calibri"/>
              <a:sym typeface="Calibri"/>
            </a:endParaRPr>
          </a:p>
          <a:p>
            <a:pPr indent="-520700" lvl="0" marL="571500" marR="0" rtl="0" algn="l">
              <a:spcBef>
                <a:spcPts val="0"/>
              </a:spcBef>
              <a:spcAft>
                <a:spcPts val="0"/>
              </a:spcAft>
              <a:buClr>
                <a:schemeClr val="lt1"/>
              </a:buClr>
              <a:buSzPts val="2800"/>
              <a:buFont typeface="Calibri"/>
              <a:buChar char="-"/>
            </a:pPr>
            <a:r>
              <a:rPr lang="en-US" sz="2800">
                <a:solidFill>
                  <a:schemeClr val="lt1"/>
                </a:solidFill>
                <a:latin typeface="Calibri"/>
                <a:ea typeface="Calibri"/>
                <a:cs typeface="Calibri"/>
                <a:sym typeface="Calibri"/>
              </a:rPr>
              <a:t>Times available 6:30 a.m. - 8:30 a.m., After school until 6 p.m. or later if pre-arranged.</a:t>
            </a:r>
            <a:endParaRPr sz="2800">
              <a:solidFill>
                <a:schemeClr val="lt1"/>
              </a:solidFill>
              <a:latin typeface="Calibri"/>
              <a:ea typeface="Calibri"/>
              <a:cs typeface="Calibri"/>
              <a:sym typeface="Calibri"/>
            </a:endParaRPr>
          </a:p>
          <a:p>
            <a:pPr indent="-533400" lvl="0" marL="571500" marR="0" rtl="0" algn="l">
              <a:spcBef>
                <a:spcPts val="0"/>
              </a:spcBef>
              <a:spcAft>
                <a:spcPts val="0"/>
              </a:spcAft>
              <a:buClr>
                <a:schemeClr val="lt1"/>
              </a:buClr>
              <a:buSzPts val="3000"/>
              <a:buFont typeface="Calibri"/>
              <a:buChar char="-"/>
            </a:pPr>
            <a:r>
              <a:rPr lang="en-US" sz="3000">
                <a:solidFill>
                  <a:schemeClr val="lt1"/>
                </a:solidFill>
                <a:latin typeface="Calibri"/>
                <a:ea typeface="Calibri"/>
                <a:cs typeface="Calibri"/>
                <a:sym typeface="Calibri"/>
              </a:rPr>
              <a:t>Boys and Girls Club Bus available to</a:t>
            </a:r>
            <a:endParaRPr sz="3000">
              <a:solidFill>
                <a:schemeClr val="lt1"/>
              </a:solidFill>
              <a:latin typeface="Calibri"/>
              <a:ea typeface="Calibri"/>
              <a:cs typeface="Calibri"/>
              <a:sym typeface="Calibri"/>
            </a:endParaRPr>
          </a:p>
          <a:p>
            <a:pPr indent="0" lvl="0" marL="457200" marR="0" rtl="0" algn="l">
              <a:spcBef>
                <a:spcPts val="0"/>
              </a:spcBef>
              <a:spcAft>
                <a:spcPts val="0"/>
              </a:spcAft>
              <a:buNone/>
            </a:pPr>
            <a:r>
              <a:rPr lang="en-US" sz="3000">
                <a:solidFill>
                  <a:schemeClr val="lt1"/>
                </a:solidFill>
                <a:latin typeface="Calibri"/>
                <a:ea typeface="Calibri"/>
                <a:cs typeface="Calibri"/>
                <a:sym typeface="Calibri"/>
              </a:rPr>
              <a:t> Sherwood Park - Pick up at HR</a:t>
            </a:r>
            <a:endParaRPr sz="30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3000">
              <a:solidFill>
                <a:schemeClr val="lt1"/>
              </a:solidFill>
              <a:latin typeface="Calibri"/>
              <a:ea typeface="Calibri"/>
              <a:cs typeface="Calibri"/>
              <a:sym typeface="Calibri"/>
            </a:endParaRPr>
          </a:p>
          <a:p>
            <a:pPr indent="-393700" lvl="0" marL="571500" marR="0" rtl="0" algn="l">
              <a:spcBef>
                <a:spcPts val="0"/>
              </a:spcBef>
              <a:spcAft>
                <a:spcPts val="0"/>
              </a:spcAft>
              <a:buClr>
                <a:schemeClr val="dk1"/>
              </a:buClr>
              <a:buSzPts val="2800"/>
              <a:buFont typeface="Calibri"/>
              <a:buNone/>
            </a:pPr>
            <a:r>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28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4400">
              <a:solidFill>
                <a:schemeClr val="dk1"/>
              </a:solidFill>
              <a:latin typeface="Calibri"/>
              <a:ea typeface="Calibri"/>
              <a:cs typeface="Calibri"/>
              <a:sym typeface="Calibri"/>
            </a:endParaRPr>
          </a:p>
        </p:txBody>
      </p:sp>
      <p:pic>
        <p:nvPicPr>
          <p:cNvPr id="286" name="Google Shape;286;g266918dfc2d_0_4"/>
          <p:cNvPicPr preferRelativeResize="0"/>
          <p:nvPr/>
        </p:nvPicPr>
        <p:blipFill>
          <a:blip r:embed="rId4">
            <a:alphaModFix/>
          </a:blip>
          <a:stretch>
            <a:fillRect/>
          </a:stretch>
        </p:blipFill>
        <p:spPr>
          <a:xfrm>
            <a:off x="8803175" y="4650400"/>
            <a:ext cx="2609850" cy="17526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1" name="Shape 291"/>
        <p:cNvGrpSpPr/>
        <p:nvPr/>
      </p:nvGrpSpPr>
      <p:grpSpPr>
        <a:xfrm>
          <a:off x="0" y="0"/>
          <a:ext cx="0" cy="0"/>
          <a:chOff x="0" y="0"/>
          <a:chExt cx="0" cy="0"/>
        </a:xfrm>
      </p:grpSpPr>
      <p:sp>
        <p:nvSpPr>
          <p:cNvPr id="292" name="Google Shape;292;p25"/>
          <p:cNvSpPr txBox="1"/>
          <p:nvPr/>
        </p:nvSpPr>
        <p:spPr>
          <a:xfrm>
            <a:off x="1840832" y="2582597"/>
            <a:ext cx="9492915" cy="144655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a:p>
            <a:pPr indent="0" lvl="0" marL="0" marR="0" rtl="0" algn="l">
              <a:spcBef>
                <a:spcPts val="0"/>
              </a:spcBef>
              <a:spcAft>
                <a:spcPts val="0"/>
              </a:spcAft>
              <a:buNone/>
            </a:pPr>
            <a:r>
              <a:t/>
            </a:r>
            <a:endParaRPr sz="4400">
              <a:solidFill>
                <a:schemeClr val="dk1"/>
              </a:solidFill>
              <a:latin typeface="Calibri"/>
              <a:ea typeface="Calibri"/>
              <a:cs typeface="Calibri"/>
              <a:sym typeface="Calibri"/>
            </a:endParaRPr>
          </a:p>
        </p:txBody>
      </p:sp>
      <p:sp>
        <p:nvSpPr>
          <p:cNvPr id="293" name="Google Shape;293;p25"/>
          <p:cNvSpPr txBox="1"/>
          <p:nvPr/>
        </p:nvSpPr>
        <p:spPr>
          <a:xfrm>
            <a:off x="248653" y="274290"/>
            <a:ext cx="11694600" cy="6310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BFBFBF"/>
                </a:solidFill>
                <a:latin typeface="Calibri"/>
                <a:ea typeface="Calibri"/>
                <a:cs typeface="Calibri"/>
                <a:sym typeface="Calibri"/>
              </a:rPr>
              <a:t>School Boundaries </a:t>
            </a:r>
            <a:r>
              <a:rPr lang="en-US" sz="3600" u="sng">
                <a:solidFill>
                  <a:srgbClr val="BFBFBF"/>
                </a:solidFill>
                <a:latin typeface="Calibri"/>
                <a:ea typeface="Calibri"/>
                <a:cs typeface="Calibri"/>
                <a:sym typeface="Calibri"/>
              </a:rPr>
              <a:t>(School of Choice Transportation Fees)</a:t>
            </a:r>
            <a:endParaRPr/>
          </a:p>
          <a:p>
            <a:pPr indent="0" lvl="0" marL="0" marR="0" rtl="0" algn="l">
              <a:spcBef>
                <a:spcPts val="0"/>
              </a:spcBef>
              <a:spcAft>
                <a:spcPts val="0"/>
              </a:spcAft>
              <a:buNone/>
            </a:pPr>
            <a:r>
              <a:t/>
            </a:r>
            <a:endParaRPr sz="3600">
              <a:solidFill>
                <a:srgbClr val="BFBFBF"/>
              </a:solidFill>
              <a:latin typeface="Calibri"/>
              <a:ea typeface="Calibri"/>
              <a:cs typeface="Calibri"/>
              <a:sym typeface="Calibri"/>
            </a:endParaRPr>
          </a:p>
          <a:p>
            <a:pPr indent="-571500" lvl="0" marL="571500" marR="0" rtl="0" algn="l">
              <a:spcBef>
                <a:spcPts val="0"/>
              </a:spcBef>
              <a:spcAft>
                <a:spcPts val="0"/>
              </a:spcAft>
              <a:buClr>
                <a:srgbClr val="8DA9DB"/>
              </a:buClr>
              <a:buSzPts val="3400"/>
              <a:buFont typeface="Calibri"/>
              <a:buChar char="-"/>
            </a:pPr>
            <a:r>
              <a:rPr lang="en-US" sz="3400" u="sng">
                <a:solidFill>
                  <a:srgbClr val="8DA9DB"/>
                </a:solidFill>
                <a:latin typeface="Calibri"/>
                <a:ea typeface="Calibri"/>
                <a:cs typeface="Calibri"/>
                <a:sym typeface="Calibri"/>
              </a:rPr>
              <a:t>If you drive student(s) to/from school – No transportation fees</a:t>
            </a:r>
            <a:br>
              <a:rPr lang="en-US" sz="3400" u="sng">
                <a:solidFill>
                  <a:srgbClr val="8DA9DB"/>
                </a:solidFill>
                <a:latin typeface="Calibri"/>
                <a:ea typeface="Calibri"/>
                <a:cs typeface="Calibri"/>
                <a:sym typeface="Calibri"/>
              </a:rPr>
            </a:br>
            <a:endParaRPr sz="3400" u="sng">
              <a:solidFill>
                <a:schemeClr val="lt1"/>
              </a:solidFill>
              <a:latin typeface="Calibri"/>
              <a:ea typeface="Calibri"/>
              <a:cs typeface="Calibri"/>
              <a:sym typeface="Calibri"/>
            </a:endParaRPr>
          </a:p>
          <a:p>
            <a:pPr indent="-571500" lvl="0" marL="5715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Holy Redeemer Boundary – Within 2 km (Gr. 7-8) or 1 km (Gr. 5-6) EICS - no transportation is required - ($360/year if required)</a:t>
            </a:r>
            <a:endParaRPr sz="3200">
              <a:solidFill>
                <a:schemeClr val="lt1"/>
              </a:solidFill>
              <a:latin typeface="Calibri"/>
              <a:ea typeface="Calibri"/>
              <a:cs typeface="Calibri"/>
              <a:sym typeface="Calibri"/>
            </a:endParaRPr>
          </a:p>
          <a:p>
            <a:pPr indent="-571500" lvl="0" marL="5715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Outside 1 or 2 km, based on grade, there is a $180/year fee</a:t>
            </a:r>
            <a:endParaRPr/>
          </a:p>
          <a:p>
            <a:pPr indent="0" lvl="0" marL="457200" marR="0" rtl="0" algn="l">
              <a:spcBef>
                <a:spcPts val="0"/>
              </a:spcBef>
              <a:spcAft>
                <a:spcPts val="0"/>
              </a:spcAft>
              <a:buNone/>
            </a:pPr>
            <a:r>
              <a:t/>
            </a:r>
            <a:endParaRPr sz="3200">
              <a:solidFill>
                <a:schemeClr val="lt1"/>
              </a:solidFill>
              <a:latin typeface="Calibri"/>
              <a:ea typeface="Calibri"/>
              <a:cs typeface="Calibri"/>
              <a:sym typeface="Calibri"/>
            </a:endParaRPr>
          </a:p>
          <a:p>
            <a:pPr indent="-571500" lvl="0" marL="571500" marR="0" rtl="0" algn="l">
              <a:spcBef>
                <a:spcPts val="0"/>
              </a:spcBef>
              <a:spcAft>
                <a:spcPts val="0"/>
              </a:spcAft>
              <a:buClr>
                <a:schemeClr val="lt1"/>
              </a:buClr>
              <a:buSzPts val="3200"/>
              <a:buFont typeface="Calibri"/>
              <a:buChar char="-"/>
            </a:pPr>
            <a:r>
              <a:rPr lang="en-US" sz="3200">
                <a:solidFill>
                  <a:schemeClr val="lt1"/>
                </a:solidFill>
                <a:latin typeface="Calibri"/>
                <a:ea typeface="Calibri"/>
                <a:cs typeface="Calibri"/>
                <a:sym typeface="Calibri"/>
              </a:rPr>
              <a:t>Outside Holy Redeemer boundary but within EICS Boundary – $360/year</a:t>
            </a:r>
            <a:endParaRPr/>
          </a:p>
          <a:p>
            <a:pPr indent="-571500" lvl="1" marL="1028700" marR="0" rtl="0" algn="l">
              <a:spcBef>
                <a:spcPts val="0"/>
              </a:spcBef>
              <a:spcAft>
                <a:spcPts val="0"/>
              </a:spcAft>
              <a:buClr>
                <a:schemeClr val="lt1"/>
              </a:buClr>
              <a:buSzPts val="3200"/>
              <a:buFont typeface="Calibri"/>
              <a:buChar char="-"/>
            </a:pPr>
            <a:r>
              <a:rPr b="0" i="0" lang="en-US" sz="3200" u="none" cap="none" strike="noStrike">
                <a:solidFill>
                  <a:schemeClr val="lt1"/>
                </a:solidFill>
                <a:latin typeface="Calibri"/>
                <a:ea typeface="Calibri"/>
                <a:cs typeface="Calibri"/>
                <a:sym typeface="Calibri"/>
              </a:rPr>
              <a:t>(Contact EICS –Transportation to see if there is an EICS boundary in your area)</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1"/>
        </a:solidFill>
      </p:bgPr>
    </p:bg>
    <p:spTree>
      <p:nvGrpSpPr>
        <p:cNvPr id="298" name="Shape 298"/>
        <p:cNvGrpSpPr/>
        <p:nvPr/>
      </p:nvGrpSpPr>
      <p:grpSpPr>
        <a:xfrm>
          <a:off x="0" y="0"/>
          <a:ext cx="0" cy="0"/>
          <a:chOff x="0" y="0"/>
          <a:chExt cx="0" cy="0"/>
        </a:xfrm>
      </p:grpSpPr>
      <p:sp>
        <p:nvSpPr>
          <p:cNvPr id="299" name="Google Shape;299;p27"/>
          <p:cNvSpPr txBox="1"/>
          <p:nvPr/>
        </p:nvSpPr>
        <p:spPr>
          <a:xfrm>
            <a:off x="216569" y="99433"/>
            <a:ext cx="9613231" cy="723274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How To Register</a:t>
            </a:r>
            <a:endParaRPr/>
          </a:p>
          <a:p>
            <a:pPr indent="0" lvl="0" marL="0" marR="0" rtl="0" algn="l">
              <a:spcBef>
                <a:spcPts val="0"/>
              </a:spcBef>
              <a:spcAft>
                <a:spcPts val="0"/>
              </a:spcAft>
              <a:buNone/>
            </a:pPr>
            <a:r>
              <a:rPr b="1" lang="en-US" sz="2800">
                <a:solidFill>
                  <a:schemeClr val="lt1"/>
                </a:solidFill>
                <a:latin typeface="Calibri"/>
                <a:ea typeface="Calibri"/>
                <a:cs typeface="Calibri"/>
                <a:sym typeface="Calibri"/>
              </a:rPr>
              <a:t>Click on the QR Code found at the back of your brochure</a:t>
            </a:r>
            <a:br>
              <a:rPr lang="en-US" sz="1200">
                <a:solidFill>
                  <a:schemeClr val="lt1"/>
                </a:solidFill>
                <a:latin typeface="Calibri"/>
                <a:ea typeface="Calibri"/>
                <a:cs typeface="Calibri"/>
                <a:sym typeface="Calibri"/>
              </a:rPr>
            </a:br>
            <a:endParaRPr sz="1200">
              <a:solidFill>
                <a:schemeClr val="lt1"/>
              </a:solidFill>
              <a:latin typeface="Calibri"/>
              <a:ea typeface="Calibri"/>
              <a:cs typeface="Calibri"/>
              <a:sym typeface="Calibri"/>
            </a:endParaRPr>
          </a:p>
          <a:p>
            <a:pPr indent="0" lvl="0" marL="0" marR="0" rtl="0" algn="l">
              <a:spcBef>
                <a:spcPts val="0"/>
              </a:spcBef>
              <a:spcAft>
                <a:spcPts val="0"/>
              </a:spcAft>
              <a:buNone/>
            </a:pPr>
            <a:r>
              <a:rPr b="1" i="1" lang="en-US" sz="2800" u="sng">
                <a:solidFill>
                  <a:schemeClr val="lt1"/>
                </a:solidFill>
                <a:latin typeface="Calibri"/>
                <a:ea typeface="Calibri"/>
                <a:cs typeface="Calibri"/>
                <a:sym typeface="Calibri"/>
              </a:rPr>
              <a:t>EICS Students</a:t>
            </a:r>
            <a:br>
              <a:rPr lang="en-US" sz="2800">
                <a:solidFill>
                  <a:schemeClr val="lt1"/>
                </a:solidFill>
                <a:latin typeface="Calibri"/>
                <a:ea typeface="Calibri"/>
                <a:cs typeface="Calibri"/>
                <a:sym typeface="Calibri"/>
              </a:rPr>
            </a:br>
            <a:r>
              <a:rPr lang="en-US" sz="2800">
                <a:solidFill>
                  <a:schemeClr val="lt1"/>
                </a:solidFill>
                <a:latin typeface="Calibri"/>
                <a:ea typeface="Calibri"/>
                <a:cs typeface="Calibri"/>
                <a:sym typeface="Calibri"/>
              </a:rPr>
              <a:t>Step 1 - Complete this Google Form.</a:t>
            </a:r>
            <a:br>
              <a:rPr lang="en-US" sz="2800">
                <a:solidFill>
                  <a:schemeClr val="lt1"/>
                </a:solidFill>
                <a:latin typeface="Calibri"/>
                <a:ea typeface="Calibri"/>
                <a:cs typeface="Calibri"/>
                <a:sym typeface="Calibri"/>
              </a:rPr>
            </a:br>
            <a:r>
              <a:rPr lang="en-US" sz="2800">
                <a:solidFill>
                  <a:schemeClr val="lt1"/>
                </a:solidFill>
                <a:latin typeface="Calibri"/>
                <a:ea typeface="Calibri"/>
                <a:cs typeface="Calibri"/>
                <a:sym typeface="Calibri"/>
              </a:rPr>
              <a:t>Step 2 - Go to </a:t>
            </a:r>
            <a:r>
              <a:rPr lang="en-US" sz="2800" u="sng">
                <a:solidFill>
                  <a:schemeClr val="lt1"/>
                </a:solidFill>
                <a:latin typeface="Calibri"/>
                <a:ea typeface="Calibri"/>
                <a:cs typeface="Calibri"/>
                <a:sym typeface="Calibri"/>
                <a:hlinkClick r:id="rId3">
                  <a:extLst>
                    <a:ext uri="{A12FA001-AC4F-418D-AE19-62706E023703}">
                      <ahyp:hlinkClr val="tx"/>
                    </a:ext>
                  </a:extLst>
                </a:hlinkClick>
              </a:rPr>
              <a:t>School Engage - Parent Portal</a:t>
            </a:r>
            <a:r>
              <a:rPr lang="en-US" sz="2800">
                <a:solidFill>
                  <a:schemeClr val="lt1"/>
                </a:solidFill>
                <a:latin typeface="Calibri"/>
                <a:ea typeface="Calibri"/>
                <a:cs typeface="Calibri"/>
                <a:sym typeface="Calibri"/>
              </a:rPr>
              <a:t> and select our school for next year.</a:t>
            </a:r>
            <a:br>
              <a:rPr lang="en-US" sz="2800">
                <a:solidFill>
                  <a:schemeClr val="lt1"/>
                </a:solidFill>
                <a:latin typeface="Calibri"/>
                <a:ea typeface="Calibri"/>
                <a:cs typeface="Calibri"/>
                <a:sym typeface="Calibri"/>
              </a:rPr>
            </a:br>
            <a:br>
              <a:rPr lang="en-US" sz="2800">
                <a:solidFill>
                  <a:schemeClr val="lt1"/>
                </a:solidFill>
                <a:latin typeface="Calibri"/>
                <a:ea typeface="Calibri"/>
                <a:cs typeface="Calibri"/>
                <a:sym typeface="Calibri"/>
              </a:rPr>
            </a:br>
            <a:r>
              <a:rPr b="1" i="1" lang="en-US" sz="2800" u="sng">
                <a:solidFill>
                  <a:schemeClr val="lt1"/>
                </a:solidFill>
                <a:latin typeface="Calibri"/>
                <a:ea typeface="Calibri"/>
                <a:cs typeface="Calibri"/>
                <a:sym typeface="Calibri"/>
              </a:rPr>
              <a:t>Non-EICS Students</a:t>
            </a:r>
            <a:r>
              <a:rPr lang="en-US" sz="2800">
                <a:solidFill>
                  <a:schemeClr val="lt1"/>
                </a:solidFill>
                <a:latin typeface="Calibri"/>
                <a:ea typeface="Calibri"/>
                <a:cs typeface="Calibri"/>
                <a:sym typeface="Calibri"/>
              </a:rPr>
              <a:t> </a:t>
            </a:r>
            <a:endParaRPr/>
          </a:p>
          <a:p>
            <a:pPr indent="0" lvl="0" marL="0" marR="0" rtl="0" algn="l">
              <a:spcBef>
                <a:spcPts val="0"/>
              </a:spcBef>
              <a:spcAft>
                <a:spcPts val="0"/>
              </a:spcAft>
              <a:buNone/>
            </a:pPr>
            <a:r>
              <a:rPr lang="en-US" sz="2800">
                <a:solidFill>
                  <a:schemeClr val="lt1"/>
                </a:solidFill>
                <a:latin typeface="Calibri"/>
                <a:ea typeface="Calibri"/>
                <a:cs typeface="Calibri"/>
                <a:sym typeface="Calibri"/>
              </a:rPr>
              <a:t>- Complete Google form and</a:t>
            </a:r>
            <a:endParaRPr/>
          </a:p>
          <a:p>
            <a:pPr indent="0" lvl="0" marL="0" marR="0" rtl="0" algn="l">
              <a:spcBef>
                <a:spcPts val="0"/>
              </a:spcBef>
              <a:spcAft>
                <a:spcPts val="0"/>
              </a:spcAft>
              <a:buNone/>
            </a:pPr>
            <a:r>
              <a:rPr lang="en-US" sz="2800">
                <a:solidFill>
                  <a:schemeClr val="lt1"/>
                </a:solidFill>
                <a:latin typeface="Calibri"/>
                <a:ea typeface="Calibri"/>
                <a:cs typeface="Calibri"/>
                <a:sym typeface="Calibri"/>
              </a:rPr>
              <a:t>- Go to the </a:t>
            </a:r>
            <a:r>
              <a:rPr lang="en-US" sz="2800" u="sng">
                <a:solidFill>
                  <a:schemeClr val="lt1"/>
                </a:solidFill>
                <a:latin typeface="Calibri"/>
                <a:ea typeface="Calibri"/>
                <a:cs typeface="Calibri"/>
                <a:sym typeface="Calibri"/>
                <a:hlinkClick r:id="rId4">
                  <a:extLst>
                    <a:ext uri="{A12FA001-AC4F-418D-AE19-62706E023703}">
                      <ahyp:hlinkClr val="tx"/>
                    </a:ext>
                  </a:extLst>
                </a:hlinkClick>
              </a:rPr>
              <a:t>EICS website</a:t>
            </a:r>
            <a:r>
              <a:rPr lang="en-US" sz="2800">
                <a:solidFill>
                  <a:schemeClr val="lt1"/>
                </a:solidFill>
                <a:latin typeface="Calibri"/>
                <a:ea typeface="Calibri"/>
                <a:cs typeface="Calibri"/>
                <a:sym typeface="Calibri"/>
              </a:rPr>
              <a:t> and register your child(ren) </a:t>
            </a:r>
            <a:r>
              <a:rPr b="1" lang="en-US" sz="2800">
                <a:solidFill>
                  <a:schemeClr val="lt1"/>
                </a:solidFill>
                <a:latin typeface="Calibri"/>
                <a:ea typeface="Calibri"/>
                <a:cs typeface="Calibri"/>
                <a:sym typeface="Calibri"/>
              </a:rPr>
              <a:t>to Holy Redeemer - In the Language and Options box please write - Sports Academy</a:t>
            </a:r>
            <a:br>
              <a:rPr b="1" lang="en-US" sz="2800">
                <a:solidFill>
                  <a:schemeClr val="lt1"/>
                </a:solidFill>
                <a:latin typeface="Calibri"/>
                <a:ea typeface="Calibri"/>
                <a:cs typeface="Calibri"/>
                <a:sym typeface="Calibri"/>
              </a:rPr>
            </a:br>
            <a:r>
              <a:rPr b="1" lang="en-US" sz="2800" u="sng">
                <a:solidFill>
                  <a:srgbClr val="8DA9DB"/>
                </a:solidFill>
                <a:latin typeface="Calibri"/>
                <a:ea typeface="Calibri"/>
                <a:cs typeface="Calibri"/>
                <a:sym typeface="Calibri"/>
              </a:rPr>
              <a:t>Our Holy Redeemer office team will contact you to confirm your information and registration in the program.</a:t>
            </a:r>
            <a:endParaRPr sz="2800" u="sng">
              <a:solidFill>
                <a:srgbClr val="8DA9DB"/>
              </a:solidFill>
              <a:latin typeface="Calibri"/>
              <a:ea typeface="Calibri"/>
              <a:cs typeface="Calibri"/>
              <a:sym typeface="Calibri"/>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p:txBody>
      </p:sp>
      <p:pic>
        <p:nvPicPr>
          <p:cNvPr id="300" name="Google Shape;300;p27"/>
          <p:cNvPicPr preferRelativeResize="0"/>
          <p:nvPr/>
        </p:nvPicPr>
        <p:blipFill>
          <a:blip r:embed="rId5">
            <a:alphaModFix/>
          </a:blip>
          <a:stretch>
            <a:fillRect/>
          </a:stretch>
        </p:blipFill>
        <p:spPr>
          <a:xfrm>
            <a:off x="9669125" y="315775"/>
            <a:ext cx="1851950" cy="18519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28"/>
          <p:cNvSpPr txBox="1"/>
          <p:nvPr/>
        </p:nvSpPr>
        <p:spPr>
          <a:xfrm>
            <a:off x="3116179" y="2587369"/>
            <a:ext cx="8879305" cy="34778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US" sz="4400" u="none" strike="noStrike">
                <a:solidFill>
                  <a:schemeClr val="lt1"/>
                </a:solidFill>
                <a:latin typeface="Calibri"/>
                <a:ea typeface="Calibri"/>
                <a:cs typeface="Calibri"/>
                <a:sym typeface="Calibri"/>
              </a:rPr>
              <a:t>Register today at </a:t>
            </a:r>
            <a:r>
              <a:rPr b="0" i="0" lang="en-US" sz="4400" u="sng" strike="noStrike">
                <a:solidFill>
                  <a:srgbClr val="8DA9DB"/>
                </a:solidFill>
                <a:latin typeface="Calibri"/>
                <a:ea typeface="Calibri"/>
                <a:cs typeface="Calibri"/>
                <a:sym typeface="Calibri"/>
                <a:hlinkClick r:id="rId4">
                  <a:extLst>
                    <a:ext uri="{A12FA001-AC4F-418D-AE19-62706E023703}">
                      <ahyp:hlinkClr val="tx"/>
                    </a:ext>
                  </a:extLst>
                </a:hlinkClick>
              </a:rPr>
              <a:t>www.eics.ab.ca</a:t>
            </a:r>
            <a:endParaRPr b="0" i="0" sz="4400" u="none" strike="noStrike">
              <a:solidFill>
                <a:srgbClr val="8DA9DB"/>
              </a:solidFill>
              <a:latin typeface="Calibri"/>
              <a:ea typeface="Calibri"/>
              <a:cs typeface="Calibri"/>
              <a:sym typeface="Calibri"/>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a:p>
            <a:pPr indent="0" lvl="0" marL="0" marR="0" rtl="0" algn="l">
              <a:spcBef>
                <a:spcPts val="0"/>
              </a:spcBef>
              <a:spcAft>
                <a:spcPts val="0"/>
              </a:spcAft>
              <a:buNone/>
            </a:pPr>
            <a:r>
              <a:rPr lang="en-US" sz="4400">
                <a:solidFill>
                  <a:schemeClr val="lt1"/>
                </a:solidFill>
                <a:latin typeface="Calibri"/>
                <a:ea typeface="Calibri"/>
                <a:cs typeface="Calibri"/>
                <a:sym typeface="Calibri"/>
              </a:rPr>
              <a:t>Thank you!</a:t>
            </a:r>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a:p>
            <a:pPr indent="0" lvl="0" marL="0" marR="0" rtl="0" algn="l">
              <a:spcBef>
                <a:spcPts val="0"/>
              </a:spcBef>
              <a:spcAft>
                <a:spcPts val="0"/>
              </a:spcAft>
              <a:buNone/>
            </a:pPr>
            <a:r>
              <a:rPr lang="en-US" sz="4400">
                <a:solidFill>
                  <a:schemeClr val="lt1"/>
                </a:solidFill>
                <a:latin typeface="Calibri"/>
                <a:ea typeface="Calibri"/>
                <a:cs typeface="Calibri"/>
                <a:sym typeface="Calibri"/>
              </a:rPr>
              <a:t>Questions and Answers…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7" name="Shape 107"/>
        <p:cNvGrpSpPr/>
        <p:nvPr/>
      </p:nvGrpSpPr>
      <p:grpSpPr>
        <a:xfrm>
          <a:off x="0" y="0"/>
          <a:ext cx="0" cy="0"/>
          <a:chOff x="0" y="0"/>
          <a:chExt cx="0" cy="0"/>
        </a:xfrm>
      </p:grpSpPr>
      <p:sp>
        <p:nvSpPr>
          <p:cNvPr id="108" name="Google Shape;108;p4"/>
          <p:cNvSpPr txBox="1"/>
          <p:nvPr/>
        </p:nvSpPr>
        <p:spPr>
          <a:xfrm>
            <a:off x="2337304" y="2074764"/>
            <a:ext cx="8879400" cy="46176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Our Shared Vision – Sports Academy</a:t>
            </a:r>
            <a:endParaRPr/>
          </a:p>
          <a:p>
            <a:pPr indent="0" lvl="0" marL="0" marR="0" rtl="0" algn="l">
              <a:spcBef>
                <a:spcPts val="0"/>
              </a:spcBef>
              <a:spcAft>
                <a:spcPts val="0"/>
              </a:spcAft>
              <a:buNone/>
            </a:pPr>
            <a:r>
              <a:rPr b="0" i="0" lang="en-US" sz="3600" u="none" strike="noStrike">
                <a:solidFill>
                  <a:srgbClr val="FFFFFF"/>
                </a:solidFill>
                <a:latin typeface="Calibri"/>
                <a:ea typeface="Calibri"/>
                <a:cs typeface="Calibri"/>
                <a:sym typeface="Calibri"/>
              </a:rPr>
              <a:t>Sports Academy program(s) is to empower and inspire students to reach their full potential, as students, athletes and individuals, and to create a supportive inclusive community that </a:t>
            </a:r>
            <a:r>
              <a:rPr lang="en-US" sz="3500">
                <a:solidFill>
                  <a:srgbClr val="D9D9D9"/>
                </a:solidFill>
              </a:rPr>
              <a:t>honours and celebrates student individual achievements, progress, and "whole-child" growth.</a:t>
            </a:r>
            <a:endParaRPr sz="60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3" name="Shape 113"/>
        <p:cNvGrpSpPr/>
        <p:nvPr/>
      </p:nvGrpSpPr>
      <p:grpSpPr>
        <a:xfrm>
          <a:off x="0" y="0"/>
          <a:ext cx="0" cy="0"/>
          <a:chOff x="0" y="0"/>
          <a:chExt cx="0" cy="0"/>
        </a:xfrm>
      </p:grpSpPr>
      <p:sp>
        <p:nvSpPr>
          <p:cNvPr id="114" name="Google Shape;114;p5"/>
          <p:cNvSpPr txBox="1"/>
          <p:nvPr/>
        </p:nvSpPr>
        <p:spPr>
          <a:xfrm>
            <a:off x="2658980" y="2610852"/>
            <a:ext cx="8879305" cy="298543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Our Programs</a:t>
            </a:r>
            <a:endParaRPr/>
          </a:p>
          <a:p>
            <a:pPr indent="0" lvl="0" marL="0" marR="0" rtl="0" algn="l">
              <a:spcBef>
                <a:spcPts val="0"/>
              </a:spcBef>
              <a:spcAft>
                <a:spcPts val="0"/>
              </a:spcAft>
              <a:buNone/>
            </a:pPr>
            <a:r>
              <a:rPr b="0" i="0" lang="en-US" sz="3600" u="none" strike="noStrike">
                <a:solidFill>
                  <a:srgbClr val="FFFFFF"/>
                </a:solidFill>
                <a:latin typeface="Calibri"/>
                <a:ea typeface="Calibri"/>
                <a:cs typeface="Calibri"/>
                <a:sym typeface="Calibri"/>
              </a:rPr>
              <a:t>Our programs will be designed to not only help young players grow and develop their skills but also to cultivate strong, well-rounded individuals.</a:t>
            </a:r>
            <a:endParaRPr sz="3600">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8" name="Shape 118"/>
        <p:cNvGrpSpPr/>
        <p:nvPr/>
      </p:nvGrpSpPr>
      <p:grpSpPr>
        <a:xfrm>
          <a:off x="0" y="0"/>
          <a:ext cx="0" cy="0"/>
          <a:chOff x="0" y="0"/>
          <a:chExt cx="0" cy="0"/>
        </a:xfrm>
      </p:grpSpPr>
      <p:sp>
        <p:nvSpPr>
          <p:cNvPr id="119" name="Google Shape;119;p6"/>
          <p:cNvSpPr txBox="1"/>
          <p:nvPr/>
        </p:nvSpPr>
        <p:spPr>
          <a:xfrm>
            <a:off x="2722630" y="2373373"/>
            <a:ext cx="8879400" cy="42174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Hockey Program</a:t>
            </a:r>
            <a:endParaRPr/>
          </a:p>
          <a:p>
            <a:pPr indent="0" lvl="0" marL="0" marR="0" rtl="0" algn="l">
              <a:spcBef>
                <a:spcPts val="0"/>
              </a:spcBef>
              <a:spcAft>
                <a:spcPts val="0"/>
              </a:spcAft>
              <a:buNone/>
            </a:pPr>
            <a:r>
              <a:rPr lang="en-US" sz="2800">
                <a:solidFill>
                  <a:srgbClr val="D9D9D9"/>
                </a:solidFill>
              </a:rPr>
              <a:t>With a focus on skill progression, we bring in a lead on-ice skills instructor, lead teachers, and skilled coaches working with junior, CIS, and professional hockey teams to lead on-ice instruction. Off the ice, our students will participate in age-appropriate strength and conditioning, recreational outings, and lessons on leadership and faith, all aimed at creating a well-rounded development experience.</a:t>
            </a:r>
            <a:endParaRPr sz="2800">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4" name="Shape 124"/>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9" name="Shape 129"/>
        <p:cNvGrpSpPr/>
        <p:nvPr/>
      </p:nvGrpSpPr>
      <p:grpSpPr>
        <a:xfrm>
          <a:off x="0" y="0"/>
          <a:ext cx="0" cy="0"/>
          <a:chOff x="0" y="0"/>
          <a:chExt cx="0" cy="0"/>
        </a:xfrm>
      </p:grpSpPr>
      <p:sp>
        <p:nvSpPr>
          <p:cNvPr id="130" name="Google Shape;130;p8"/>
          <p:cNvSpPr txBox="1"/>
          <p:nvPr/>
        </p:nvSpPr>
        <p:spPr>
          <a:xfrm>
            <a:off x="3248526" y="2478505"/>
            <a:ext cx="8500500" cy="4002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rgbClr val="7F7F7F"/>
                </a:solidFill>
                <a:latin typeface="Calibri"/>
                <a:ea typeface="Calibri"/>
                <a:cs typeface="Calibri"/>
                <a:sym typeface="Calibri"/>
              </a:rPr>
              <a:t>Dan Waschuk</a:t>
            </a:r>
            <a:endParaRPr sz="4400" u="sng">
              <a:solidFill>
                <a:srgbClr val="7F7F7F"/>
              </a:solidFill>
              <a:latin typeface="Calibri"/>
              <a:ea typeface="Calibri"/>
              <a:cs typeface="Calibri"/>
              <a:sym typeface="Calibri"/>
            </a:endParaRPr>
          </a:p>
          <a:p>
            <a:pPr indent="0" lvl="0" marL="0" marR="0" rtl="0" algn="l">
              <a:spcBef>
                <a:spcPts val="0"/>
              </a:spcBef>
              <a:spcAft>
                <a:spcPts val="0"/>
              </a:spcAft>
              <a:buNone/>
            </a:pPr>
            <a:r>
              <a:rPr lang="en-US" sz="2100">
                <a:solidFill>
                  <a:schemeClr val="lt1"/>
                </a:solidFill>
              </a:rPr>
              <a:t>Dan had four successful seasons in the WHL as well as captained the Grant</a:t>
            </a:r>
            <a:r>
              <a:rPr lang="en-US" sz="1700"/>
              <a:t> </a:t>
            </a:r>
            <a:r>
              <a:rPr lang="en-US" sz="2100">
                <a:solidFill>
                  <a:schemeClr val="lt1"/>
                </a:solidFill>
              </a:rPr>
              <a:t>MacEwan Men’s University hockey team. He participated in a Memorial Cup, played</a:t>
            </a:r>
            <a:r>
              <a:rPr lang="en-US" sz="1700"/>
              <a:t> </a:t>
            </a:r>
            <a:r>
              <a:rPr lang="en-US" sz="2100">
                <a:solidFill>
                  <a:schemeClr val="lt1"/>
                </a:solidFill>
              </a:rPr>
              <a:t>on the ACAC all star team and has won awards as the top scorer and Molson Cup Three Star award during his time with the Regina Pats and Saskatoon Blades. In his</a:t>
            </a:r>
            <a:r>
              <a:rPr lang="en-US" sz="1700"/>
              <a:t> </a:t>
            </a:r>
            <a:r>
              <a:rPr lang="en-US" sz="2100">
                <a:solidFill>
                  <a:schemeClr val="lt1"/>
                </a:solidFill>
              </a:rPr>
              <a:t>second season coaching with University of Alberta Golden Bears, Dan won a National CIS Championship as an assistant coach. Twelve years ago his focus</a:t>
            </a:r>
            <a:r>
              <a:rPr lang="en-US" sz="1700"/>
              <a:t> </a:t>
            </a:r>
            <a:r>
              <a:rPr lang="en-US" sz="1700">
                <a:solidFill>
                  <a:schemeClr val="lt1"/>
                </a:solidFill>
              </a:rPr>
              <a:t>s</a:t>
            </a:r>
            <a:r>
              <a:rPr lang="en-US" sz="2100">
                <a:solidFill>
                  <a:schemeClr val="lt1"/>
                </a:solidFill>
              </a:rPr>
              <a:t>hifted from playing to coaching and he has run a number of successful in season and</a:t>
            </a:r>
            <a:r>
              <a:rPr lang="en-US" sz="1700"/>
              <a:t> </a:t>
            </a:r>
            <a:r>
              <a:rPr lang="en-US" sz="2100">
                <a:solidFill>
                  <a:schemeClr val="lt1"/>
                </a:solidFill>
              </a:rPr>
              <a:t>off season hockey camps across Alberta as the founder and lead skills coach of</a:t>
            </a:r>
            <a:r>
              <a:rPr lang="en-US" sz="1700"/>
              <a:t> </a:t>
            </a:r>
            <a:r>
              <a:rPr lang="en-US" sz="2100">
                <a:solidFill>
                  <a:schemeClr val="lt1"/>
                </a:solidFill>
              </a:rPr>
              <a:t>Competitive Thread.</a:t>
            </a:r>
            <a:endParaRPr sz="2100">
              <a:solidFill>
                <a:schemeClr val="lt1"/>
              </a:solidFill>
            </a:endParaRPr>
          </a:p>
        </p:txBody>
      </p:sp>
      <p:pic>
        <p:nvPicPr>
          <p:cNvPr descr="A picture containing person, rink, building, ice hockey&#10;&#10;Description automatically generated" id="131" name="Google Shape;131;p8"/>
          <p:cNvPicPr preferRelativeResize="0"/>
          <p:nvPr/>
        </p:nvPicPr>
        <p:blipFill rotWithShape="1">
          <a:blip r:embed="rId4">
            <a:alphaModFix/>
          </a:blip>
          <a:srcRect b="0" l="0" r="0" t="0"/>
          <a:stretch/>
        </p:blipFill>
        <p:spPr>
          <a:xfrm>
            <a:off x="140869" y="2618122"/>
            <a:ext cx="3006892" cy="21699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5" name="Shape 135"/>
        <p:cNvGrpSpPr/>
        <p:nvPr/>
      </p:nvGrpSpPr>
      <p:grpSpPr>
        <a:xfrm>
          <a:off x="0" y="0"/>
          <a:ext cx="0" cy="0"/>
          <a:chOff x="0" y="0"/>
          <a:chExt cx="0" cy="0"/>
        </a:xfrm>
      </p:grpSpPr>
      <p:sp>
        <p:nvSpPr>
          <p:cNvPr id="136" name="Google Shape;136;p9"/>
          <p:cNvSpPr txBox="1"/>
          <p:nvPr/>
        </p:nvSpPr>
        <p:spPr>
          <a:xfrm>
            <a:off x="2622883" y="3044279"/>
            <a:ext cx="8412900" cy="1662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4400" u="sng">
                <a:solidFill>
                  <a:schemeClr val="lt1"/>
                </a:solidFill>
                <a:latin typeface="Calibri"/>
                <a:ea typeface="Calibri"/>
                <a:cs typeface="Calibri"/>
                <a:sym typeface="Calibri"/>
                <a:hlinkClick r:id="rId4">
                  <a:extLst>
                    <a:ext uri="{A12FA001-AC4F-418D-AE19-62706E023703}">
                      <ahyp:hlinkClr val="tx"/>
                    </a:ext>
                  </a:extLst>
                </a:hlinkClick>
              </a:rPr>
              <a:t>Coach Dan and Competitive Thread</a:t>
            </a:r>
            <a:r>
              <a:rPr lang="en-US" sz="4400">
                <a:solidFill>
                  <a:schemeClr val="lt1"/>
                </a:solidFill>
                <a:latin typeface="Calibri"/>
                <a:ea typeface="Calibri"/>
                <a:cs typeface="Calibri"/>
                <a:sym typeface="Calibri"/>
              </a:rPr>
              <a:t> </a:t>
            </a:r>
            <a:endParaRPr/>
          </a:p>
          <a:p>
            <a:pPr indent="0" lvl="0" marL="0" marR="0" rtl="0" algn="l">
              <a:spcBef>
                <a:spcPts val="0"/>
              </a:spcBef>
              <a:spcAft>
                <a:spcPts val="0"/>
              </a:spcAft>
              <a:buNone/>
            </a:pPr>
            <a:r>
              <a:t/>
            </a:r>
            <a:endParaRPr/>
          </a:p>
          <a:p>
            <a:pPr indent="0" lvl="0" marL="0" marR="0" rtl="0" algn="l">
              <a:spcBef>
                <a:spcPts val="0"/>
              </a:spcBef>
              <a:spcAft>
                <a:spcPts val="0"/>
              </a:spcAft>
              <a:buNone/>
            </a:pPr>
            <a:r>
              <a:t/>
            </a:r>
            <a:endParaRPr sz="4400">
              <a:solidFill>
                <a:schemeClr val="lt1"/>
              </a:solidFill>
              <a:latin typeface="Calibri"/>
              <a:ea typeface="Calibri"/>
              <a:cs typeface="Calibri"/>
              <a:sym typeface="Calibri"/>
            </a:endParaRPr>
          </a:p>
        </p:txBody>
      </p:sp>
      <p:pic>
        <p:nvPicPr>
          <p:cNvPr descr="Highlights of our November 12, 2018 session. Looking forward to our summer 2019 Hockey Programs in Edmonton and Sherwood Park." id="137" name="Google Shape;137;p9" title="CT Highlights">
            <a:hlinkClick r:id="rId5"/>
          </p:cNvPr>
          <p:cNvPicPr preferRelativeResize="0"/>
          <p:nvPr/>
        </p:nvPicPr>
        <p:blipFill>
          <a:blip r:embed="rId6">
            <a:alphaModFix/>
          </a:blip>
          <a:stretch>
            <a:fillRect/>
          </a:stretch>
        </p:blipFill>
        <p:spPr>
          <a:xfrm>
            <a:off x="4322675" y="3899775"/>
            <a:ext cx="4275750" cy="2405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2023-02-11T03:17:56Z</dcterms:created>
  <dc:creator>Kucy, Ed</dc:creator>
</cp:coreProperties>
</file>